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330" r:id="rId3"/>
    <p:sldId id="331" r:id="rId4"/>
    <p:sldId id="314" r:id="rId5"/>
    <p:sldId id="328" r:id="rId6"/>
    <p:sldId id="332" r:id="rId7"/>
    <p:sldId id="333" r:id="rId8"/>
    <p:sldId id="334" r:id="rId9"/>
    <p:sldId id="335" r:id="rId10"/>
    <p:sldId id="341" r:id="rId11"/>
    <p:sldId id="343" r:id="rId12"/>
    <p:sldId id="344" r:id="rId13"/>
    <p:sldId id="345" r:id="rId14"/>
    <p:sldId id="342" r:id="rId15"/>
    <p:sldId id="319" r:id="rId16"/>
    <p:sldId id="337" r:id="rId17"/>
    <p:sldId id="323" r:id="rId18"/>
    <p:sldId id="260" r:id="rId19"/>
  </p:sldIdLst>
  <p:sldSz cx="9144000" cy="5143500" type="screen16x9"/>
  <p:notesSz cx="6781800" cy="9926638"/>
  <p:defaultTextStyle>
    <a:defPPr>
      <a:defRPr lang="ru-RU"/>
    </a:defPPr>
    <a:lvl1pPr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07988" indent="49213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815975" indent="98425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223963" indent="147638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631950" indent="196850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5208"/>
    <a:srgbClr val="D60000"/>
    <a:srgbClr val="009A46"/>
    <a:srgbClr val="00A44A"/>
    <a:srgbClr val="DA5654"/>
    <a:srgbClr val="BD6529"/>
    <a:srgbClr val="008E40"/>
    <a:srgbClr val="007033"/>
    <a:srgbClr val="005AA9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384" y="174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A6AC70-F375-435D-81B2-32D5C80D25AF}" type="datetimeFigureOut">
              <a:rPr lang="ru-RU"/>
              <a:pPr>
                <a:defRPr/>
              </a:pPr>
              <a:t>27.02.2020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25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371160-1113-4F10-A748-763222FD0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434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988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963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950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DCCD-CA06-4007-B744-CC0BE73FF3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2EB19-4E39-45E2-A519-89E891AB82CD}" type="datetime1">
              <a:rPr lang="ru-RU"/>
              <a:pPr>
                <a:defRPr/>
              </a:pPr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E31C6-B326-43E5-BDFD-E47ED39B9AB0}" type="datetime1">
              <a:rPr lang="ru-RU"/>
              <a:pPr>
                <a:defRPr/>
              </a:pPr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48019-D0E6-4FE0-BE73-F909E787E2C3}" type="datetime1">
              <a:rPr lang="ru-RU"/>
              <a:pPr>
                <a:defRPr/>
              </a:pPr>
              <a:t>27.02.2020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DE1F4-16B5-4C03-8819-61334013D6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21033-74AF-49FB-A50E-C52D809EE89E}" type="datetime1">
              <a:rPr lang="ru-RU"/>
              <a:pPr>
                <a:defRPr/>
              </a:pPr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6FCA3-380C-4447-AFE6-420CE8CE96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B859-8F4D-4692-926E-38CB5ADC51B0}" type="datetime1">
              <a:rPr lang="ru-RU"/>
              <a:pPr>
                <a:defRPr/>
              </a:pPr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48756-9C54-46B8-9015-AA3C68BA42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478466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/>
          <p:nvPr userDrawn="1"/>
        </p:nvSpPr>
        <p:spPr>
          <a:xfrm>
            <a:off x="5926138" y="3844925"/>
            <a:ext cx="923925" cy="282575"/>
          </a:xfrm>
          <a:prstGeom prst="rect">
            <a:avLst/>
          </a:prstGeom>
          <a:noFill/>
        </p:spPr>
        <p:txBody>
          <a:bodyPr lIns="71561" tIns="35780" rIns="71561" bIns="35780"/>
          <a:lstStyle/>
          <a:p>
            <a:pPr defTabSz="81629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2EC95-2861-42E5-8236-628A125F57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/>
          <p:nvPr userDrawn="1"/>
        </p:nvSpPr>
        <p:spPr>
          <a:xfrm>
            <a:off x="5926138" y="3844925"/>
            <a:ext cx="923925" cy="282575"/>
          </a:xfrm>
          <a:prstGeom prst="rect">
            <a:avLst/>
          </a:prstGeom>
          <a:noFill/>
        </p:spPr>
        <p:txBody>
          <a:bodyPr lIns="71561" tIns="35780" rIns="71561" bIns="35780"/>
          <a:lstStyle/>
          <a:p>
            <a:pPr defTabSz="81629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0B488-767F-455A-83AB-4E77A512D6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833D-0564-4632-A825-8973346DED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19BEF-B996-4DB6-B116-63B4603E29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DA0AA-7C5A-4C25-AF02-2AEFFFE7C9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61867-E31F-4D98-9E47-7BAFB52E0372}" type="datetime1">
              <a:rPr lang="ru-RU"/>
              <a:pPr>
                <a:defRPr/>
              </a:pPr>
              <a:t>27.02.2020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0"/>
            <a:ext cx="763270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9365DB-9FF9-4B59-895B-2D1F1D9C774B}" type="datetime1">
              <a:rPr lang="ru-RU"/>
              <a:pPr>
                <a:defRPr/>
              </a:pPr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38" y="4398963"/>
            <a:ext cx="504825" cy="51276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10ECF49-00F3-49F7-BE3D-ABC364A41D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61" r:id="rId13"/>
    <p:sldLayoutId id="2147483662" r:id="rId14"/>
    <p:sldLayoutId id="2147483663" r:id="rId15"/>
  </p:sldLayoutIdLst>
  <p:hf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algn="l" defTabSz="815975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indent="280988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70D11D1EE3E73F2E76D419600C0091564C43C9E8CCB19CFA64264A2B63D7FE501D793E3470CE60F861DB59FA71737953B1BAF93168025DAF8S2J" TargetMode="External"/><Relationship Id="rId2" Type="http://schemas.openxmlformats.org/officeDocument/2006/relationships/hyperlink" Target="consultantplus://offline/ref=E4B239D6523C7CF59BFDE9917D41854DF3E66B377BBB50EB5D1881D2CBDAB352740185CCA60F3804C3D89AF11E5D49A55889C1431E195784k4I7J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>
          <a:xfrm>
            <a:off x="361950" y="3147060"/>
            <a:ext cx="8505825" cy="996315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85000"/>
              </a:lnSpc>
            </a:pP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2300" dirty="0"/>
              <a:t>Актуальные вопросы контроля за соблюдением законодательства РФ о применении контрольно-кассовой техники. Итоги перехода и новшества.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12788" y="1924050"/>
            <a:ext cx="7315200" cy="1008063"/>
          </a:xfrm>
          <a:prstGeom prst="rect">
            <a:avLst/>
          </a:prstGeom>
        </p:spPr>
        <p:txBody>
          <a:bodyPr lIns="104306" tIns="52153" rIns="104306" bIns="52153" anchor="ctr"/>
          <a:lstStyle/>
          <a:p>
            <a:pPr algn="ctr" defTabSz="1042988"/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УПРАВЛЕНИЕ ФЕДЕРАЛЬНОЙ</a:t>
            </a:r>
          </a:p>
          <a:p>
            <a:pPr algn="ctr" defTabSz="1042988"/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НАЛОГОВОЙ СЛУЖБЫ ПО </a:t>
            </a:r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</a:rPr>
              <a:t>РЕСПУБЛИКЕ ХАКАСИЯ</a:t>
            </a:r>
            <a:endParaRPr lang="ru-RU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124986" y="4064139"/>
            <a:ext cx="4803145" cy="537144"/>
          </a:xfrm>
        </p:spPr>
        <p:txBody>
          <a:bodyPr>
            <a:noAutofit/>
          </a:bodyPr>
          <a:lstStyle/>
          <a:p>
            <a:r>
              <a:rPr lang="ru-RU" sz="1200" dirty="0" smtClean="0"/>
              <a:t>Заместитель начальника контрольного отдела </a:t>
            </a:r>
          </a:p>
          <a:p>
            <a:r>
              <a:rPr lang="ru-RU" sz="1200" dirty="0" smtClean="0"/>
              <a:t>УФНС России по Республике Хакасия</a:t>
            </a:r>
          </a:p>
          <a:p>
            <a:r>
              <a:rPr lang="ru-RU" sz="1200" b="1" dirty="0" smtClean="0"/>
              <a:t>Семенов Александр Иванович</a:t>
            </a:r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9"/>
          <p:cNvSpPr>
            <a:spLocks noGrp="1"/>
          </p:cNvSpPr>
          <p:nvPr>
            <p:ph type="title"/>
          </p:nvPr>
        </p:nvSpPr>
        <p:spPr>
          <a:xfrm>
            <a:off x="395536" y="394284"/>
            <a:ext cx="7920880" cy="472491"/>
          </a:xfrm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ru-RU" sz="2500" dirty="0" smtClean="0"/>
              <a:t>Особенности применения ККТ в сфере </a:t>
            </a:r>
            <a:br>
              <a:rPr lang="ru-RU" sz="2500" dirty="0" smtClean="0"/>
            </a:br>
            <a:r>
              <a:rPr lang="ru-RU" sz="2500" dirty="0" smtClean="0"/>
              <a:t>пассажирских перевозок.</a:t>
            </a:r>
            <a:r>
              <a:rPr lang="en-US" sz="2500" dirty="0" smtClean="0"/>
              <a:t> </a:t>
            </a:r>
            <a:r>
              <a:rPr lang="ru-RU" sz="2500" dirty="0" smtClean="0">
                <a:solidFill>
                  <a:schemeClr val="tx1"/>
                </a:solidFill>
              </a:rPr>
              <a:t>Часть 1.</a:t>
            </a:r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16387" name="Номер слайда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1EAF574E-2402-4566-869C-8A4FF0B406F8}" type="slidenum">
              <a:rPr lang="ru-RU">
                <a:solidFill>
                  <a:prstClr val="white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439" y="948294"/>
            <a:ext cx="2460752" cy="1558686"/>
          </a:xfrm>
          <a:prstGeom prst="rect">
            <a:avLst/>
          </a:prstGeom>
        </p:spPr>
      </p:pic>
      <p:sp>
        <p:nvSpPr>
          <p:cNvPr id="10" name="Объект 1"/>
          <p:cNvSpPr>
            <a:spLocks noGrp="1"/>
          </p:cNvSpPr>
          <p:nvPr>
            <p:ph idx="1"/>
          </p:nvPr>
        </p:nvSpPr>
        <p:spPr>
          <a:xfrm>
            <a:off x="403021" y="1032114"/>
            <a:ext cx="6027418" cy="3852306"/>
          </a:xfrm>
        </p:spPr>
        <p:txBody>
          <a:bodyPr/>
          <a:lstStyle/>
          <a:p>
            <a:pPr algn="just"/>
            <a:r>
              <a:rPr lang="ru-RU" sz="1300" dirty="0" smtClean="0"/>
              <a:t>	</a:t>
            </a:r>
          </a:p>
          <a:p>
            <a:pPr algn="just"/>
            <a:r>
              <a:rPr lang="ru-RU" sz="1300" dirty="0" smtClean="0"/>
              <a:t>	Организации </a:t>
            </a:r>
            <a:r>
              <a:rPr lang="ru-RU" sz="1300" dirty="0"/>
              <a:t>и индивидуальные предприниматели при осуществлении расчетов (за исключением расчетов в безналичном порядке в сети </a:t>
            </a:r>
            <a:r>
              <a:rPr lang="ru-RU" sz="1300" dirty="0" smtClean="0"/>
              <a:t>«Интернет») </a:t>
            </a:r>
            <a:r>
              <a:rPr lang="ru-RU" sz="1300" dirty="0"/>
              <a:t>вправе не выдавать кассовый чек или бланк строгой отчетности на бумажном носителе и в случае </a:t>
            </a:r>
            <a:r>
              <a:rPr lang="ru-RU" sz="1300" dirty="0" err="1"/>
              <a:t>непредоставления</a:t>
            </a:r>
            <a:r>
              <a:rPr lang="ru-RU" sz="1300" dirty="0"/>
              <a:t> покупателем (клиентом) пользователю до момента расчета абонентского номера либо адреса электронной почты не направлять кассовый чек или бланк строгой отчетности в электронной форме покупателю (клиенту) на абонентский номер либо адрес электронной почты, а также вправе применять контрольно-кассовую технику вне корпуса автоматического устройства для расчетов в случаях:</a:t>
            </a:r>
          </a:p>
          <a:p>
            <a:pPr algn="just"/>
            <a:r>
              <a:rPr lang="ru-RU" sz="1300" dirty="0" smtClean="0"/>
              <a:t>    - </a:t>
            </a:r>
            <a:r>
              <a:rPr lang="ru-RU" sz="1300" dirty="0"/>
              <a:t>осуществления расчетов с использованием электронных средств платежа с применением автоматических устройств для расчетов при оказании услуг по перевозке пассажиров, багажа, грузов и </a:t>
            </a:r>
            <a:r>
              <a:rPr lang="ru-RU" sz="1300" dirty="0" err="1" smtClean="0"/>
              <a:t>грузобагажа</a:t>
            </a:r>
            <a:r>
              <a:rPr lang="ru-RU" sz="1300" dirty="0" smtClean="0"/>
              <a:t>.</a:t>
            </a:r>
          </a:p>
          <a:p>
            <a:endParaRPr lang="ru-RU" sz="1800" dirty="0" smtClean="0"/>
          </a:p>
          <a:p>
            <a:endParaRPr lang="ru-RU" sz="1000" dirty="0" smtClean="0"/>
          </a:p>
          <a:p>
            <a:r>
              <a:rPr lang="ru-RU" sz="1000" dirty="0" err="1" smtClean="0">
                <a:solidFill>
                  <a:schemeClr val="tx1"/>
                </a:solidFill>
              </a:rPr>
              <a:t>пп</a:t>
            </a:r>
            <a:r>
              <a:rPr lang="ru-RU" sz="1000" dirty="0" smtClean="0">
                <a:solidFill>
                  <a:schemeClr val="tx1"/>
                </a:solidFill>
              </a:rPr>
              <a:t>. 1 п. 5.1 ст. 1.2. Федерального закона от 22.05.2003 № 54-ФЗ.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489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9"/>
          <p:cNvSpPr>
            <a:spLocks noGrp="1"/>
          </p:cNvSpPr>
          <p:nvPr>
            <p:ph type="title"/>
          </p:nvPr>
        </p:nvSpPr>
        <p:spPr>
          <a:xfrm>
            <a:off x="395536" y="394284"/>
            <a:ext cx="7920880" cy="472491"/>
          </a:xfrm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ru-RU" sz="2500" dirty="0" smtClean="0"/>
              <a:t>Особенности применения ККТ в сфере </a:t>
            </a:r>
            <a:br>
              <a:rPr lang="ru-RU" sz="2500" dirty="0" smtClean="0"/>
            </a:br>
            <a:r>
              <a:rPr lang="ru-RU" sz="2500" dirty="0" smtClean="0"/>
              <a:t>пассажирских перевозок.</a:t>
            </a:r>
            <a:r>
              <a:rPr lang="en-US" sz="2500" dirty="0" smtClean="0"/>
              <a:t> </a:t>
            </a:r>
            <a:r>
              <a:rPr lang="ru-RU" sz="2500" dirty="0" smtClean="0">
                <a:solidFill>
                  <a:schemeClr val="tx1"/>
                </a:solidFill>
              </a:rPr>
              <a:t>Часть 2.</a:t>
            </a:r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16387" name="Номер слайда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1EAF574E-2402-4566-869C-8A4FF0B406F8}" type="slidenum">
              <a:rPr lang="ru-RU">
                <a:solidFill>
                  <a:prstClr val="white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Объект 1"/>
          <p:cNvSpPr>
            <a:spLocks noGrp="1"/>
          </p:cNvSpPr>
          <p:nvPr>
            <p:ph idx="1"/>
          </p:nvPr>
        </p:nvSpPr>
        <p:spPr>
          <a:xfrm>
            <a:off x="403020" y="1032114"/>
            <a:ext cx="8032319" cy="3852306"/>
          </a:xfrm>
        </p:spPr>
        <p:txBody>
          <a:bodyPr/>
          <a:lstStyle/>
          <a:p>
            <a:pPr marL="0" algn="just">
              <a:spcBef>
                <a:spcPts val="0"/>
              </a:spcBef>
            </a:pPr>
            <a:r>
              <a:rPr lang="ru-RU" sz="1300" b="0" dirty="0" smtClean="0"/>
              <a:t>При </a:t>
            </a:r>
            <a:r>
              <a:rPr lang="ru-RU" sz="1300" b="0" dirty="0"/>
              <a:t>осуществлении расчетов водителем или кондуктором в салоне транспортного средства при реализации проездных документов (билетов) и талонов для проезда в общественном </a:t>
            </a:r>
            <a:r>
              <a:rPr lang="ru-RU" sz="1300" b="0" dirty="0" smtClean="0"/>
              <a:t>транспорте </a:t>
            </a:r>
            <a:r>
              <a:rPr lang="ru-RU" sz="1300" dirty="0" smtClean="0"/>
              <a:t>Пользователи </a:t>
            </a:r>
            <a:r>
              <a:rPr lang="ru-RU" sz="1300" dirty="0"/>
              <a:t>вправе применять контрольно-кассовую технику, расположенную вне места совершения </a:t>
            </a:r>
            <a:r>
              <a:rPr lang="ru-RU" sz="1300" dirty="0" smtClean="0"/>
              <a:t>расчетов.</a:t>
            </a:r>
            <a:endParaRPr lang="ru-RU" sz="1300" b="0" dirty="0"/>
          </a:p>
          <a:p>
            <a:pPr algn="ctr"/>
            <a:endParaRPr lang="ru-RU" sz="1000" dirty="0" smtClean="0"/>
          </a:p>
          <a:p>
            <a:pPr algn="ctr"/>
            <a:r>
              <a:rPr lang="ru-RU" sz="1600" dirty="0" smtClean="0"/>
              <a:t>Обязанность по выдаче кассового чека (</a:t>
            </a:r>
            <a:r>
              <a:rPr lang="ru-RU" sz="1600" u="sng" dirty="0" smtClean="0"/>
              <a:t>должен быть сформирован в день осуществления расчета</a:t>
            </a:r>
            <a:r>
              <a:rPr lang="ru-RU" sz="1600" dirty="0" smtClean="0"/>
              <a:t>) считается исполненной:</a:t>
            </a:r>
            <a:endParaRPr lang="ru-RU" sz="1600" dirty="0"/>
          </a:p>
          <a:p>
            <a:endParaRPr lang="ru-RU" sz="1000" dirty="0" smtClean="0"/>
          </a:p>
          <a:p>
            <a:pPr marL="0" indent="-228600" algn="just">
              <a:spcBef>
                <a:spcPts val="0"/>
              </a:spcBef>
              <a:buAutoNum type="arabicPeriod"/>
            </a:pPr>
            <a:r>
              <a:rPr lang="ru-RU" sz="1200" dirty="0" smtClean="0"/>
              <a:t>выдачей кассового чека (БСО) традиционным способом;</a:t>
            </a:r>
          </a:p>
          <a:p>
            <a:pPr marL="0" algn="just">
              <a:spcBef>
                <a:spcPts val="0"/>
              </a:spcBef>
            </a:pPr>
            <a:endParaRPr lang="ru-RU" sz="500" dirty="0" smtClean="0"/>
          </a:p>
          <a:p>
            <a:pPr marL="0" algn="just">
              <a:spcBef>
                <a:spcPts val="0"/>
              </a:spcBef>
            </a:pPr>
            <a:endParaRPr lang="ru-RU" sz="500" dirty="0"/>
          </a:p>
          <a:p>
            <a:pPr marL="0" algn="just">
              <a:spcBef>
                <a:spcPts val="0"/>
              </a:spcBef>
            </a:pPr>
            <a:r>
              <a:rPr lang="ru-RU" sz="1200" dirty="0" smtClean="0"/>
              <a:t>2. направлением на </a:t>
            </a:r>
            <a:r>
              <a:rPr lang="ru-RU" sz="1200" dirty="0"/>
              <a:t>абонентский номер либо адрес электронной почты (при наличии технической </a:t>
            </a:r>
            <a:r>
              <a:rPr lang="ru-RU" sz="1200" dirty="0" smtClean="0"/>
              <a:t>возможности) сведения </a:t>
            </a:r>
            <a:r>
              <a:rPr lang="ru-RU" sz="1200" dirty="0"/>
              <a:t>в электронной форме, идентифицирующие такой кассовый чек или такой бланк строгой отчетности </a:t>
            </a:r>
            <a:r>
              <a:rPr lang="ru-RU" sz="1200" dirty="0">
                <a:solidFill>
                  <a:srgbClr val="FF0000"/>
                </a:solidFill>
              </a:rPr>
              <a:t>(регистрационный номер контрольно-кассовой техники, сумма, дата и время расчета, фискальный признак документа</a:t>
            </a:r>
            <a:r>
              <a:rPr lang="ru-RU" sz="1200" dirty="0" smtClean="0">
                <a:solidFill>
                  <a:srgbClr val="FF0000"/>
                </a:solidFill>
              </a:rPr>
              <a:t>), адрес сайта в сети Интернет; </a:t>
            </a:r>
          </a:p>
          <a:p>
            <a:pPr marL="0" indent="-228600" algn="just">
              <a:spcBef>
                <a:spcPts val="0"/>
              </a:spcBef>
              <a:buAutoNum type="arabicPeriod"/>
            </a:pPr>
            <a:endParaRPr lang="ru-RU" sz="500" dirty="0"/>
          </a:p>
          <a:p>
            <a:pPr marL="0" algn="just">
              <a:spcBef>
                <a:spcPts val="0"/>
              </a:spcBef>
            </a:pPr>
            <a:endParaRPr lang="ru-RU" sz="500" b="0" dirty="0"/>
          </a:p>
          <a:p>
            <a:pPr marL="0" algn="just">
              <a:spcBef>
                <a:spcPts val="0"/>
              </a:spcBef>
            </a:pPr>
            <a:r>
              <a:rPr lang="ru-RU" sz="1200" dirty="0" smtClean="0"/>
              <a:t>3. путем обеспечения возможности в момент расчета считать с дисплея мобильного </a:t>
            </a:r>
          </a:p>
          <a:p>
            <a:pPr marL="0" algn="just">
              <a:spcBef>
                <a:spcPts val="0"/>
              </a:spcBef>
            </a:pPr>
            <a:r>
              <a:rPr lang="ru-RU" sz="1200" dirty="0" smtClean="0"/>
              <a:t>телефона, смартфона или иного компьютерного устройства </a:t>
            </a:r>
            <a:r>
              <a:rPr lang="ru-RU" sz="1200" dirty="0" smtClean="0">
                <a:solidFill>
                  <a:srgbClr val="FF0000"/>
                </a:solidFill>
              </a:rPr>
              <a:t>QR-код.</a:t>
            </a:r>
          </a:p>
          <a:p>
            <a:pPr>
              <a:spcBef>
                <a:spcPts val="0"/>
              </a:spcBef>
            </a:pPr>
            <a:endParaRPr lang="ru-RU" sz="1000" dirty="0"/>
          </a:p>
          <a:p>
            <a:pPr>
              <a:spcBef>
                <a:spcPts val="0"/>
              </a:spcBef>
            </a:pPr>
            <a:endParaRPr lang="ru-RU" sz="1000" dirty="0" smtClean="0"/>
          </a:p>
          <a:p>
            <a:endParaRPr lang="ru-RU" sz="1000" dirty="0"/>
          </a:p>
          <a:p>
            <a:endParaRPr lang="ru-RU" sz="1000" dirty="0" smtClean="0"/>
          </a:p>
          <a:p>
            <a:endParaRPr lang="ru-RU" sz="1000" dirty="0"/>
          </a:p>
          <a:p>
            <a:endParaRPr lang="ru-RU" sz="1000" dirty="0" smtClean="0"/>
          </a:p>
          <a:p>
            <a:endParaRPr lang="ru-RU" sz="1000" dirty="0"/>
          </a:p>
          <a:p>
            <a:endParaRPr lang="ru-RU" sz="1000" dirty="0" smtClean="0"/>
          </a:p>
          <a:p>
            <a:endParaRPr lang="ru-RU" sz="1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258" y="3467100"/>
            <a:ext cx="1757082" cy="145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80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9"/>
          <p:cNvSpPr>
            <a:spLocks noGrp="1"/>
          </p:cNvSpPr>
          <p:nvPr>
            <p:ph type="title"/>
          </p:nvPr>
        </p:nvSpPr>
        <p:spPr>
          <a:xfrm>
            <a:off x="395536" y="394284"/>
            <a:ext cx="7920880" cy="472491"/>
          </a:xfrm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ru-RU" sz="2500" dirty="0" smtClean="0"/>
              <a:t>Особенности применения ККТ в сфере </a:t>
            </a:r>
            <a:br>
              <a:rPr lang="ru-RU" sz="2500" dirty="0" smtClean="0"/>
            </a:br>
            <a:r>
              <a:rPr lang="ru-RU" sz="2500" dirty="0" smtClean="0"/>
              <a:t>пассажирских перевозок.</a:t>
            </a:r>
            <a:r>
              <a:rPr lang="en-US" sz="2500" dirty="0" smtClean="0"/>
              <a:t> </a:t>
            </a:r>
            <a:r>
              <a:rPr lang="ru-RU" sz="2500" dirty="0" smtClean="0">
                <a:solidFill>
                  <a:schemeClr val="tx1"/>
                </a:solidFill>
              </a:rPr>
              <a:t>Часть 3.</a:t>
            </a:r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16387" name="Номер слайда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1EAF574E-2402-4566-869C-8A4FF0B406F8}" type="slidenum">
              <a:rPr lang="ru-RU">
                <a:solidFill>
                  <a:prstClr val="white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Объект 1"/>
          <p:cNvSpPr>
            <a:spLocks noGrp="1"/>
          </p:cNvSpPr>
          <p:nvPr>
            <p:ph idx="1"/>
          </p:nvPr>
        </p:nvSpPr>
        <p:spPr>
          <a:xfrm>
            <a:off x="403020" y="1032114"/>
            <a:ext cx="8032319" cy="3852306"/>
          </a:xfrm>
        </p:spPr>
        <p:txBody>
          <a:bodyPr/>
          <a:lstStyle/>
          <a:p>
            <a:pPr algn="ctr"/>
            <a:r>
              <a:rPr lang="ru-RU" sz="1600" dirty="0" smtClean="0"/>
              <a:t>Обязанность по выдаче кассового чека (</a:t>
            </a:r>
            <a:r>
              <a:rPr lang="ru-RU" sz="1600" u="sng" dirty="0" smtClean="0"/>
              <a:t>должен быть сформирован в день осуществления расчета</a:t>
            </a:r>
            <a:r>
              <a:rPr lang="ru-RU" sz="1600" dirty="0" smtClean="0"/>
              <a:t>) считается исполненной:</a:t>
            </a:r>
            <a:endParaRPr lang="ru-RU" sz="1600" dirty="0"/>
          </a:p>
          <a:p>
            <a:endParaRPr lang="ru-RU" sz="1000" dirty="0" smtClean="0"/>
          </a:p>
          <a:p>
            <a:pPr marL="0" algn="just">
              <a:spcBef>
                <a:spcPts val="0"/>
              </a:spcBef>
            </a:pPr>
            <a:r>
              <a:rPr lang="ru-RU" sz="1200" dirty="0" smtClean="0"/>
              <a:t>4. </a:t>
            </a:r>
            <a:r>
              <a:rPr lang="ru-RU" sz="1200" dirty="0"/>
              <a:t>путем передачи </a:t>
            </a:r>
            <a:r>
              <a:rPr lang="ru-RU" sz="1200" dirty="0" smtClean="0"/>
              <a:t>документа </a:t>
            </a:r>
            <a:r>
              <a:rPr lang="ru-RU" sz="1200" dirty="0"/>
              <a:t>на бумажном носителе с содержащимися на нем реквизитами кассового чека (бланка строгой </a:t>
            </a:r>
            <a:r>
              <a:rPr lang="ru-RU" sz="1200" dirty="0" smtClean="0"/>
              <a:t>отчетности), (если форма утверждена федеральным органом исполнительной власти), </a:t>
            </a:r>
            <a:r>
              <a:rPr lang="ru-RU" sz="1200" dirty="0"/>
              <a:t>позволяющими идентифицировать этот кассовый чек (бланк строгой отчетности) </a:t>
            </a:r>
            <a:r>
              <a:rPr lang="ru-RU" sz="1200" dirty="0">
                <a:solidFill>
                  <a:srgbClr val="FF0000"/>
                </a:solidFill>
              </a:rPr>
              <a:t>(QR-код и (или) дату и время осуществления расчета, порядковый номер фискального документа, признак расчета, сумму расчета, заводской номер фискального накопителя и фискальный признак документа</a:t>
            </a:r>
            <a:r>
              <a:rPr lang="ru-RU" sz="1200" dirty="0" smtClean="0">
                <a:solidFill>
                  <a:srgbClr val="FF0000"/>
                </a:solidFill>
              </a:rPr>
              <a:t>);</a:t>
            </a:r>
          </a:p>
          <a:p>
            <a:pPr marL="0" algn="just">
              <a:spcBef>
                <a:spcPts val="0"/>
              </a:spcBef>
            </a:pPr>
            <a:endParaRPr lang="ru-RU" sz="1200" dirty="0">
              <a:solidFill>
                <a:srgbClr val="FF0000"/>
              </a:solidFill>
            </a:endParaRPr>
          </a:p>
          <a:p>
            <a:pPr marL="0" algn="just">
              <a:spcBef>
                <a:spcPts val="0"/>
              </a:spcBef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5. </a:t>
            </a:r>
            <a:r>
              <a:rPr lang="ru-RU" sz="1200" dirty="0"/>
              <a:t>путем передачи </a:t>
            </a:r>
            <a:r>
              <a:rPr lang="ru-RU" sz="1200" dirty="0" smtClean="0"/>
              <a:t> проездных </a:t>
            </a:r>
            <a:r>
              <a:rPr lang="ru-RU" sz="1200" dirty="0"/>
              <a:t>документов (билетов) и талонов для </a:t>
            </a:r>
            <a:r>
              <a:rPr lang="ru-RU" sz="1200" dirty="0" smtClean="0"/>
              <a:t>проезда </a:t>
            </a:r>
            <a:r>
              <a:rPr lang="ru-RU" sz="1200" dirty="0"/>
              <a:t>на бумажном носителе с указанием сведений, достаточных для идентификации и бесплатного получения покупателем (клиентом) с использованием информационных ресурсов оператора фискальных данных и (или) налогового органа, размещенных в сети "Интернет", кассового чека (бланка строгой отчетности) в электронной </a:t>
            </a:r>
            <a:r>
              <a:rPr lang="ru-RU" sz="1200" dirty="0" smtClean="0"/>
              <a:t>форме.</a:t>
            </a:r>
          </a:p>
          <a:p>
            <a:pPr marL="0" algn="just">
              <a:spcBef>
                <a:spcPts val="0"/>
              </a:spcBef>
            </a:pPr>
            <a:endParaRPr lang="ru-RU" sz="1200" b="0" dirty="0"/>
          </a:p>
          <a:p>
            <a:pPr marL="0" algn="just">
              <a:spcBef>
                <a:spcPts val="0"/>
              </a:spcBef>
            </a:pPr>
            <a:endParaRPr lang="ru-RU" sz="1200" b="0" dirty="0" smtClean="0"/>
          </a:p>
          <a:p>
            <a:pPr marL="0" algn="just">
              <a:spcBef>
                <a:spcPts val="0"/>
              </a:spcBef>
            </a:pPr>
            <a:endParaRPr lang="ru-RU" sz="1200" b="0" dirty="0" smtClean="0"/>
          </a:p>
          <a:p>
            <a:pPr marL="0" algn="just">
              <a:spcBef>
                <a:spcPts val="0"/>
              </a:spcBef>
            </a:pPr>
            <a:endParaRPr lang="ru-RU" sz="1200" b="0" dirty="0"/>
          </a:p>
          <a:p>
            <a:pPr marL="0" algn="just">
              <a:spcBef>
                <a:spcPts val="0"/>
              </a:spcBef>
            </a:pPr>
            <a:r>
              <a:rPr lang="ru-RU" sz="1000" dirty="0" smtClean="0">
                <a:solidFill>
                  <a:schemeClr val="tx1"/>
                </a:solidFill>
              </a:rPr>
              <a:t>п</a:t>
            </a:r>
            <a:r>
              <a:rPr lang="ru-RU" sz="1000" dirty="0">
                <a:solidFill>
                  <a:schemeClr val="tx1"/>
                </a:solidFill>
              </a:rPr>
              <a:t>. </a:t>
            </a:r>
            <a:r>
              <a:rPr lang="ru-RU" sz="1000" dirty="0" smtClean="0">
                <a:solidFill>
                  <a:schemeClr val="tx1"/>
                </a:solidFill>
              </a:rPr>
              <a:t>5.9 </a:t>
            </a:r>
            <a:r>
              <a:rPr lang="ru-RU" sz="1000" dirty="0">
                <a:solidFill>
                  <a:schemeClr val="tx1"/>
                </a:solidFill>
              </a:rPr>
              <a:t>ст. 1.2. Федерального закона от 22.05.2003 № </a:t>
            </a:r>
            <a:r>
              <a:rPr lang="ru-RU" sz="1000" dirty="0" smtClean="0">
                <a:solidFill>
                  <a:schemeClr val="tx1"/>
                </a:solidFill>
              </a:rPr>
              <a:t>54-ФЗ.</a:t>
            </a:r>
            <a:endParaRPr lang="ru-RU" sz="1000" dirty="0">
              <a:solidFill>
                <a:schemeClr val="tx1"/>
              </a:solidFill>
            </a:endParaRPr>
          </a:p>
          <a:p>
            <a:pPr marL="0" algn="just">
              <a:spcBef>
                <a:spcPts val="0"/>
              </a:spcBef>
            </a:pPr>
            <a:endParaRPr lang="ru-RU" sz="1200" b="0" dirty="0" smtClean="0"/>
          </a:p>
          <a:p>
            <a:pPr marL="0" algn="just">
              <a:spcBef>
                <a:spcPts val="0"/>
              </a:spcBef>
            </a:pPr>
            <a:endParaRPr lang="ru-RU" sz="1200" b="0" dirty="0"/>
          </a:p>
          <a:p>
            <a:pPr marL="0" algn="just">
              <a:spcBef>
                <a:spcPts val="0"/>
              </a:spcBef>
            </a:pPr>
            <a:endParaRPr lang="ru-RU" sz="1200" b="0" dirty="0" smtClean="0"/>
          </a:p>
          <a:p>
            <a:pPr marL="0" algn="just">
              <a:spcBef>
                <a:spcPts val="0"/>
              </a:spcBef>
            </a:pPr>
            <a:endParaRPr lang="ru-RU" sz="1200" b="0" dirty="0"/>
          </a:p>
          <a:p>
            <a:pPr marL="0" algn="just">
              <a:spcBef>
                <a:spcPts val="0"/>
              </a:spcBef>
            </a:pP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  <a:p>
            <a:pPr marL="0" algn="just">
              <a:spcBef>
                <a:spcPts val="0"/>
              </a:spcBef>
            </a:pPr>
            <a:endParaRPr lang="ru-RU" sz="1000" dirty="0"/>
          </a:p>
          <a:p>
            <a:pPr>
              <a:spcBef>
                <a:spcPts val="0"/>
              </a:spcBef>
            </a:pPr>
            <a:endParaRPr lang="ru-RU" sz="1000" dirty="0" smtClean="0"/>
          </a:p>
          <a:p>
            <a:endParaRPr lang="ru-RU" sz="1000" dirty="0"/>
          </a:p>
          <a:p>
            <a:endParaRPr lang="ru-RU" sz="1000" dirty="0" smtClean="0"/>
          </a:p>
          <a:p>
            <a:endParaRPr lang="ru-RU" sz="1000" dirty="0"/>
          </a:p>
          <a:p>
            <a:endParaRPr lang="ru-RU" sz="1000" dirty="0" smtClean="0"/>
          </a:p>
          <a:p>
            <a:endParaRPr lang="ru-RU" sz="1000" dirty="0"/>
          </a:p>
          <a:p>
            <a:endParaRPr lang="ru-RU" sz="1000" dirty="0" smtClean="0"/>
          </a:p>
          <a:p>
            <a:endParaRPr lang="ru-RU" sz="1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258" y="3467100"/>
            <a:ext cx="1757082" cy="145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02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9"/>
          <p:cNvSpPr>
            <a:spLocks noGrp="1"/>
          </p:cNvSpPr>
          <p:nvPr>
            <p:ph type="title"/>
          </p:nvPr>
        </p:nvSpPr>
        <p:spPr>
          <a:xfrm>
            <a:off x="395536" y="394284"/>
            <a:ext cx="7920880" cy="472491"/>
          </a:xfrm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ru-RU" sz="2500" dirty="0" smtClean="0"/>
              <a:t>Особенности применения ККТ на рынках, ярмарках, выставочных комплексах.</a:t>
            </a:r>
            <a:r>
              <a:rPr lang="en-US" sz="2500" dirty="0" smtClean="0"/>
              <a:t> </a:t>
            </a:r>
            <a:r>
              <a:rPr lang="ru-RU" sz="2500" dirty="0" smtClean="0">
                <a:solidFill>
                  <a:schemeClr val="tx1"/>
                </a:solidFill>
              </a:rPr>
              <a:t>Часть 1.</a:t>
            </a:r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16387" name="Номер слайда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1EAF574E-2402-4566-869C-8A4FF0B406F8}" type="slidenum">
              <a:rPr lang="ru-RU">
                <a:solidFill>
                  <a:prstClr val="white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Объект 1"/>
          <p:cNvSpPr>
            <a:spLocks noGrp="1"/>
          </p:cNvSpPr>
          <p:nvPr>
            <p:ph idx="1"/>
          </p:nvPr>
        </p:nvSpPr>
        <p:spPr>
          <a:xfrm>
            <a:off x="418260" y="917814"/>
            <a:ext cx="8032319" cy="3852306"/>
          </a:xfrm>
        </p:spPr>
        <p:txBody>
          <a:bodyPr/>
          <a:lstStyle/>
          <a:p>
            <a:pPr marL="0" algn="ctr">
              <a:spcBef>
                <a:spcPts val="0"/>
              </a:spcBef>
            </a:pPr>
            <a:r>
              <a:rPr lang="ru-RU" sz="1400" dirty="0" smtClean="0"/>
              <a:t>На рынках, ярмарках, выставочных комплексах и других территориях, отведенных для осуществления торговли ККТ не применяется.</a:t>
            </a:r>
            <a:endParaRPr lang="ru-RU" sz="1400" dirty="0">
              <a:hlinkClick r:id="rId2"/>
            </a:endParaRPr>
          </a:p>
          <a:p>
            <a:pPr marL="0" algn="just">
              <a:spcBef>
                <a:spcPts val="0"/>
              </a:spcBef>
            </a:pPr>
            <a:endParaRPr lang="ru-RU" sz="500" b="0" dirty="0" smtClean="0"/>
          </a:p>
          <a:p>
            <a:pPr marL="0" algn="just">
              <a:spcBef>
                <a:spcPts val="0"/>
              </a:spcBef>
            </a:pPr>
            <a:r>
              <a:rPr lang="ru-RU" sz="1200" dirty="0" smtClean="0">
                <a:solidFill>
                  <a:srgbClr val="FF0000"/>
                </a:solidFill>
              </a:rPr>
              <a:t>ИСКЛЮЧЕНИЯ (НАДО ПРИМЕНЯТЬ ККТ!!!):</a:t>
            </a:r>
          </a:p>
          <a:p>
            <a:pPr marL="0" algn="just">
              <a:spcBef>
                <a:spcPts val="0"/>
              </a:spcBef>
            </a:pPr>
            <a:endParaRPr lang="ru-RU" sz="500" dirty="0">
              <a:solidFill>
                <a:srgbClr val="FF0000"/>
              </a:solidFill>
            </a:endParaRPr>
          </a:p>
          <a:p>
            <a:pPr marL="171450" indent="-171450" algn="just">
              <a:spcBef>
                <a:spcPts val="0"/>
              </a:spcBef>
              <a:buFontTx/>
              <a:buChar char="-"/>
            </a:pPr>
            <a:r>
              <a:rPr lang="ru-RU" sz="1200" dirty="0" smtClean="0"/>
              <a:t>торговля из </a:t>
            </a:r>
            <a:r>
              <a:rPr lang="ru-RU" sz="1200" dirty="0"/>
              <a:t>магазинов, павильонов, киосков, палаток, автолавок, автомагазинов, автофургонов, помещений контейнерного типа и других аналогично обустроенных и обеспечивающих показ и сохранность товара торговых мест (помещений и автотранспортных средств, в том числе прицепов и полуприцепов</a:t>
            </a:r>
            <a:r>
              <a:rPr lang="ru-RU" sz="1200" dirty="0" smtClean="0"/>
              <a:t>);</a:t>
            </a:r>
          </a:p>
          <a:p>
            <a:pPr marL="171450" indent="-171450" algn="just">
              <a:spcBef>
                <a:spcPts val="0"/>
              </a:spcBef>
              <a:buFontTx/>
              <a:buChar char="-"/>
            </a:pPr>
            <a:endParaRPr lang="ru-RU" sz="500" dirty="0" smtClean="0"/>
          </a:p>
          <a:p>
            <a:pPr marL="171450" indent="-171450" algn="just">
              <a:spcBef>
                <a:spcPts val="0"/>
              </a:spcBef>
              <a:buFontTx/>
              <a:buChar char="-"/>
            </a:pPr>
            <a:r>
              <a:rPr lang="ru-RU" sz="1200" dirty="0" smtClean="0"/>
              <a:t>торговля с открытых </a:t>
            </a:r>
            <a:r>
              <a:rPr lang="ru-RU" sz="1200" dirty="0"/>
              <a:t>прилавков внутри крытых рыночных помещений при торговле непродовольственными </a:t>
            </a:r>
            <a:r>
              <a:rPr lang="ru-RU" sz="1200" dirty="0" smtClean="0"/>
              <a:t>товарами;</a:t>
            </a:r>
          </a:p>
          <a:p>
            <a:pPr marL="0" algn="just">
              <a:spcBef>
                <a:spcPts val="0"/>
              </a:spcBef>
            </a:pPr>
            <a:endParaRPr lang="ru-RU" sz="500" dirty="0"/>
          </a:p>
          <a:p>
            <a:pPr marL="171450" indent="-171450" algn="just">
              <a:spcBef>
                <a:spcPts val="0"/>
              </a:spcBef>
              <a:buFontTx/>
              <a:buChar char="-"/>
            </a:pPr>
            <a:r>
              <a:rPr lang="ru-RU" sz="1200" dirty="0"/>
              <a:t> </a:t>
            </a:r>
            <a:r>
              <a:rPr lang="ru-RU" sz="1200" dirty="0" smtClean="0"/>
              <a:t>торговля </a:t>
            </a:r>
            <a:r>
              <a:rPr lang="ru-RU" sz="1200" dirty="0"/>
              <a:t>непродовольственными товарами, которые определены в </a:t>
            </a:r>
            <a:r>
              <a:rPr lang="ru-RU" sz="1200" dirty="0">
                <a:solidFill>
                  <a:srgbClr val="FF0000"/>
                </a:solidFill>
                <a:hlinkClick r:id="rId3"/>
              </a:rPr>
              <a:t>перечне, утвержденном Правительством Российской </a:t>
            </a:r>
            <a:r>
              <a:rPr lang="ru-RU" sz="1200" dirty="0" smtClean="0">
                <a:solidFill>
                  <a:srgbClr val="FF0000"/>
                </a:solidFill>
                <a:hlinkClick r:id="rId3"/>
              </a:rPr>
              <a:t>Федерации (постановление от 14.04.2017 № 698-р);</a:t>
            </a:r>
            <a:endParaRPr lang="ru-RU" sz="1200" dirty="0">
              <a:solidFill>
                <a:srgbClr val="FF0000"/>
              </a:solidFill>
              <a:hlinkClick r:id="rId3"/>
            </a:endParaRPr>
          </a:p>
          <a:p>
            <a:pPr marL="171450" indent="-171450" algn="just">
              <a:spcBef>
                <a:spcPts val="0"/>
              </a:spcBef>
              <a:buFontTx/>
              <a:buChar char="-"/>
            </a:pPr>
            <a:endParaRPr lang="ru-RU" sz="1200" dirty="0" smtClean="0"/>
          </a:p>
          <a:p>
            <a:pPr marL="171450" indent="-171450" algn="just">
              <a:spcBef>
                <a:spcPts val="0"/>
              </a:spcBef>
              <a:buFontTx/>
              <a:buChar char="-"/>
            </a:pPr>
            <a:r>
              <a:rPr lang="ru-RU" sz="1200" dirty="0" smtClean="0"/>
              <a:t>торговля товарами, подлежащими </a:t>
            </a:r>
            <a:r>
              <a:rPr lang="ru-RU" sz="1200" dirty="0"/>
              <a:t>в соответствии с законодательством Российской Федерации маркировке средствами </a:t>
            </a:r>
            <a:r>
              <a:rPr lang="ru-RU" sz="1200" dirty="0" smtClean="0"/>
              <a:t>идентификации:</a:t>
            </a:r>
          </a:p>
          <a:p>
            <a:pPr marL="0" algn="just">
              <a:spcBef>
                <a:spcPts val="0"/>
              </a:spcBef>
            </a:pPr>
            <a:endParaRPr lang="ru-RU" sz="500" dirty="0" smtClean="0"/>
          </a:p>
          <a:p>
            <a:pPr marL="171450" indent="-171450" algn="just">
              <a:spcBef>
                <a:spcPts val="0"/>
              </a:spcBef>
              <a:buFontTx/>
              <a:buChar char="-"/>
            </a:pPr>
            <a:r>
              <a:rPr lang="ru-RU" sz="1200" dirty="0" smtClean="0">
                <a:solidFill>
                  <a:srgbClr val="FF0000"/>
                </a:solidFill>
              </a:rPr>
              <a:t>меховые изделия</a:t>
            </a:r>
            <a:r>
              <a:rPr lang="en-US" sz="1200" dirty="0" smtClean="0">
                <a:solidFill>
                  <a:srgbClr val="FF0000"/>
                </a:solidFill>
              </a:rPr>
              <a:t>  - c 12</a:t>
            </a:r>
            <a:r>
              <a:rPr lang="ru-RU" sz="1200" dirty="0" smtClean="0">
                <a:solidFill>
                  <a:srgbClr val="FF0000"/>
                </a:solidFill>
              </a:rPr>
              <a:t>.08.2016;	            - шины и покрышки – 01.12.2019;	- духи – с 01.10.2020;</a:t>
            </a:r>
          </a:p>
          <a:p>
            <a:pPr marL="171450" indent="-171450" algn="just">
              <a:spcBef>
                <a:spcPts val="0"/>
              </a:spcBef>
              <a:buFontTx/>
              <a:buChar char="-"/>
            </a:pPr>
            <a:r>
              <a:rPr lang="ru-RU" sz="1200" dirty="0" smtClean="0">
                <a:solidFill>
                  <a:srgbClr val="FF0000"/>
                </a:solidFill>
              </a:rPr>
              <a:t>обувь – с 01.03.2020;		            - табак – с 01.07.2020;		- фотоаппараты - с 01.12.2019.</a:t>
            </a:r>
            <a:endParaRPr lang="ru-RU" sz="1200" dirty="0">
              <a:solidFill>
                <a:srgbClr val="FF0000"/>
              </a:solidFill>
            </a:endParaRPr>
          </a:p>
          <a:p>
            <a:pPr marL="171450" indent="-171450" algn="just">
              <a:spcBef>
                <a:spcPts val="0"/>
              </a:spcBef>
              <a:buFontTx/>
              <a:buChar char="-"/>
            </a:pPr>
            <a:r>
              <a:rPr lang="ru-RU" sz="1200" dirty="0" smtClean="0">
                <a:solidFill>
                  <a:srgbClr val="FF0000"/>
                </a:solidFill>
              </a:rPr>
              <a:t>лекарственные средства – 01.01.2020;     - легкая промышленность – с 01.12.2019;</a:t>
            </a:r>
            <a:endParaRPr lang="ru-RU" sz="1200" dirty="0">
              <a:solidFill>
                <a:srgbClr val="FF0000"/>
              </a:solidFill>
            </a:endParaRPr>
          </a:p>
          <a:p>
            <a:pPr marL="0" algn="just">
              <a:spcBef>
                <a:spcPts val="0"/>
              </a:spcBef>
            </a:pPr>
            <a:endParaRPr lang="ru-RU" sz="900" dirty="0" smtClean="0">
              <a:solidFill>
                <a:schemeClr val="tx1"/>
              </a:solidFill>
            </a:endParaRPr>
          </a:p>
          <a:p>
            <a:pPr marL="0" algn="just">
              <a:spcBef>
                <a:spcPts val="0"/>
              </a:spcBef>
            </a:pPr>
            <a:r>
              <a:rPr lang="ru-RU" sz="900" dirty="0" smtClean="0">
                <a:solidFill>
                  <a:schemeClr val="tx1"/>
                </a:solidFill>
              </a:rPr>
              <a:t>Федеральный закон от 28.12.2009 № 381-ФЗ «</a:t>
            </a:r>
            <a:r>
              <a:rPr lang="ru-RU" sz="900" dirty="0">
                <a:solidFill>
                  <a:schemeClr val="tx1"/>
                </a:solidFill>
              </a:rPr>
              <a:t>Об основах государственного регулирования торговой деятельности в Российской </a:t>
            </a:r>
            <a:r>
              <a:rPr lang="ru-RU" sz="900" dirty="0" smtClean="0">
                <a:solidFill>
                  <a:schemeClr val="tx1"/>
                </a:solidFill>
              </a:rPr>
              <a:t>Федерации»;</a:t>
            </a:r>
          </a:p>
          <a:p>
            <a:pPr marL="0" algn="just">
              <a:spcBef>
                <a:spcPts val="0"/>
              </a:spcBef>
            </a:pPr>
            <a:r>
              <a:rPr lang="ru-RU" sz="900" dirty="0" smtClean="0">
                <a:solidFill>
                  <a:schemeClr val="tx1"/>
                </a:solidFill>
              </a:rPr>
              <a:t>Распоряжение Правительства РФ от 28.04.2018 № 792-р «</a:t>
            </a:r>
            <a:r>
              <a:rPr lang="ru-RU" sz="900" dirty="0">
                <a:solidFill>
                  <a:schemeClr val="tx1"/>
                </a:solidFill>
              </a:rPr>
              <a:t>Об утверждении перечня отдельных товаров, подлежащих обязательной маркировке средствами </a:t>
            </a:r>
            <a:r>
              <a:rPr lang="ru-RU" sz="900" dirty="0" smtClean="0">
                <a:solidFill>
                  <a:schemeClr val="tx1"/>
                </a:solidFill>
              </a:rPr>
              <a:t>идентификации».</a:t>
            </a:r>
            <a:endParaRPr lang="ru-RU" sz="900" dirty="0">
              <a:solidFill>
                <a:schemeClr val="tx1"/>
              </a:solidFill>
            </a:endParaRPr>
          </a:p>
          <a:p>
            <a:pPr marL="0" algn="just">
              <a:spcBef>
                <a:spcPts val="0"/>
              </a:spcBef>
            </a:pPr>
            <a:endParaRPr lang="ru-RU" sz="900" dirty="0">
              <a:solidFill>
                <a:schemeClr val="tx1"/>
              </a:solidFill>
            </a:endParaRPr>
          </a:p>
          <a:p>
            <a:pPr marL="0" algn="just">
              <a:spcBef>
                <a:spcPts val="0"/>
              </a:spcBef>
            </a:pPr>
            <a:endParaRPr lang="ru-RU" sz="900" dirty="0">
              <a:solidFill>
                <a:schemeClr val="tx1"/>
              </a:solidFill>
            </a:endParaRPr>
          </a:p>
          <a:p>
            <a:pPr marL="0" algn="just">
              <a:spcBef>
                <a:spcPts val="0"/>
              </a:spcBef>
            </a:pPr>
            <a:endParaRPr lang="ru-RU" sz="1200" b="0" dirty="0" smtClean="0"/>
          </a:p>
          <a:p>
            <a:pPr marL="0" algn="just">
              <a:spcBef>
                <a:spcPts val="0"/>
              </a:spcBef>
            </a:pPr>
            <a:endParaRPr lang="ru-RU" sz="1200" b="0" dirty="0" smtClean="0"/>
          </a:p>
          <a:p>
            <a:pPr marL="0" algn="just">
              <a:spcBef>
                <a:spcPts val="0"/>
              </a:spcBef>
            </a:pPr>
            <a:endParaRPr lang="ru-RU" sz="1200" b="0" dirty="0"/>
          </a:p>
          <a:p>
            <a:pPr marL="0" algn="just">
              <a:spcBef>
                <a:spcPts val="0"/>
              </a:spcBef>
            </a:pPr>
            <a:r>
              <a:rPr lang="ru-RU" sz="1000" dirty="0" smtClean="0">
                <a:solidFill>
                  <a:schemeClr val="tx1"/>
                </a:solidFill>
              </a:rPr>
              <a:t>п</a:t>
            </a:r>
            <a:r>
              <a:rPr lang="ru-RU" sz="1000" dirty="0">
                <a:solidFill>
                  <a:schemeClr val="tx1"/>
                </a:solidFill>
              </a:rPr>
              <a:t>. </a:t>
            </a:r>
            <a:r>
              <a:rPr lang="ru-RU" sz="1000" dirty="0" smtClean="0">
                <a:solidFill>
                  <a:schemeClr val="tx1"/>
                </a:solidFill>
              </a:rPr>
              <a:t>2 </a:t>
            </a:r>
            <a:r>
              <a:rPr lang="ru-RU" sz="1000" dirty="0">
                <a:solidFill>
                  <a:schemeClr val="tx1"/>
                </a:solidFill>
              </a:rPr>
              <a:t>ст. </a:t>
            </a:r>
            <a:r>
              <a:rPr lang="ru-RU" sz="1000" dirty="0" smtClean="0">
                <a:solidFill>
                  <a:schemeClr val="tx1"/>
                </a:solidFill>
              </a:rPr>
              <a:t>2</a:t>
            </a:r>
            <a:r>
              <a:rPr lang="ru-RU" sz="1000" dirty="0">
                <a:solidFill>
                  <a:schemeClr val="tx1"/>
                </a:solidFill>
              </a:rPr>
              <a:t>. Федерального закона от 22.05.2003 № </a:t>
            </a:r>
            <a:r>
              <a:rPr lang="ru-RU" sz="1000" dirty="0" smtClean="0">
                <a:solidFill>
                  <a:schemeClr val="tx1"/>
                </a:solidFill>
              </a:rPr>
              <a:t>54-ФЗ.</a:t>
            </a:r>
            <a:endParaRPr lang="ru-RU" sz="1000" dirty="0">
              <a:solidFill>
                <a:schemeClr val="tx1"/>
              </a:solidFill>
            </a:endParaRPr>
          </a:p>
          <a:p>
            <a:pPr marL="0" algn="just">
              <a:spcBef>
                <a:spcPts val="0"/>
              </a:spcBef>
            </a:pPr>
            <a:endParaRPr lang="ru-RU" sz="1200" b="0" dirty="0" smtClean="0"/>
          </a:p>
          <a:p>
            <a:pPr marL="0" algn="just">
              <a:spcBef>
                <a:spcPts val="0"/>
              </a:spcBef>
            </a:pPr>
            <a:endParaRPr lang="ru-RU" sz="1200" b="0" dirty="0"/>
          </a:p>
          <a:p>
            <a:pPr marL="0" algn="just">
              <a:spcBef>
                <a:spcPts val="0"/>
              </a:spcBef>
            </a:pPr>
            <a:endParaRPr lang="ru-RU" sz="1200" b="0" dirty="0" smtClean="0"/>
          </a:p>
          <a:p>
            <a:pPr marL="0" algn="just">
              <a:spcBef>
                <a:spcPts val="0"/>
              </a:spcBef>
            </a:pPr>
            <a:endParaRPr lang="ru-RU" sz="1200" b="0" dirty="0"/>
          </a:p>
          <a:p>
            <a:pPr marL="0" algn="just">
              <a:spcBef>
                <a:spcPts val="0"/>
              </a:spcBef>
            </a:pP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  <a:p>
            <a:pPr marL="0" algn="just">
              <a:spcBef>
                <a:spcPts val="0"/>
              </a:spcBef>
            </a:pPr>
            <a:endParaRPr lang="ru-RU" sz="1000" dirty="0"/>
          </a:p>
          <a:p>
            <a:pPr>
              <a:spcBef>
                <a:spcPts val="0"/>
              </a:spcBef>
            </a:pPr>
            <a:endParaRPr lang="ru-RU" sz="1000" dirty="0" smtClean="0"/>
          </a:p>
          <a:p>
            <a:endParaRPr lang="ru-RU" sz="1000" dirty="0"/>
          </a:p>
          <a:p>
            <a:endParaRPr lang="ru-RU" sz="1000" dirty="0" smtClean="0"/>
          </a:p>
          <a:p>
            <a:endParaRPr lang="ru-RU" sz="1000" dirty="0"/>
          </a:p>
          <a:p>
            <a:endParaRPr lang="ru-RU" sz="1000" dirty="0" smtClean="0"/>
          </a:p>
          <a:p>
            <a:endParaRPr lang="ru-RU" sz="1000" dirty="0"/>
          </a:p>
          <a:p>
            <a:endParaRPr lang="ru-RU" sz="10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5739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1664" y="311150"/>
            <a:ext cx="7548638" cy="365125"/>
          </a:xfrm>
        </p:spPr>
        <p:txBody>
          <a:bodyPr/>
          <a:lstStyle/>
          <a:p>
            <a:pPr algn="ctr"/>
            <a:r>
              <a:rPr lang="ru-RU" sz="2200" dirty="0"/>
              <a:t> </a:t>
            </a:r>
            <a:r>
              <a:rPr lang="ru-RU" sz="1600" dirty="0" smtClean="0"/>
              <a:t>Административные штрафы за нарушения законодательства о применении ККТ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A2EC95-2861-42E5-8236-628A125F5713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graphicFrame>
        <p:nvGraphicFramePr>
          <p:cNvPr id="6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884160"/>
              </p:ext>
            </p:extLst>
          </p:nvPr>
        </p:nvGraphicFramePr>
        <p:xfrm>
          <a:off x="365760" y="861320"/>
          <a:ext cx="8168640" cy="36259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2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315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549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81780">
                <a:tc>
                  <a:txBody>
                    <a:bodyPr/>
                    <a:lstStyle/>
                    <a:p>
                      <a:pPr marL="576580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rgbClr val="0071BB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            </a:t>
                      </a:r>
                      <a:r>
                        <a:rPr sz="1000" b="1" dirty="0" smtClean="0">
                          <a:solidFill>
                            <a:srgbClr val="0071BB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Штраф</a:t>
                      </a:r>
                      <a:endParaRPr sz="10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357188" indent="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За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не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применение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ККТ</a:t>
                      </a:r>
                    </a:p>
                    <a:p>
                      <a:pPr marL="361950" indent="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в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установленном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порядке</a:t>
                      </a:r>
                    </a:p>
                  </a:txBody>
                  <a:tcPr marL="0" marR="0" marT="0" marB="0" anchor="ctr">
                    <a:lnR w="12700">
                      <a:solidFill>
                        <a:srgbClr val="B8D5E7"/>
                      </a:solidFill>
                      <a:prstDash val="solid"/>
                    </a:lnR>
                    <a:lnB w="12700">
                      <a:solidFill>
                        <a:srgbClr val="B8D5E7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0071BB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Для</a:t>
                      </a:r>
                      <a:r>
                        <a:rPr sz="1000" b="1" spc="-75" dirty="0">
                          <a:solidFill>
                            <a:srgbClr val="0071BB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0071BB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должностных</a:t>
                      </a:r>
                      <a:r>
                        <a:rPr sz="1000" b="1" spc="-75" dirty="0">
                          <a:solidFill>
                            <a:srgbClr val="0071BB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0071BB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лиц</a:t>
                      </a:r>
                      <a:endParaRPr sz="10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182563" indent="0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Штраф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от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000</a:t>
                      </a:r>
                      <a:r>
                        <a:rPr sz="1000" b="1" spc="-35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000" b="0" spc="0" dirty="0" smtClean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р</a:t>
                      </a:r>
                      <a:r>
                        <a:rPr sz="1000" spc="-30" dirty="0" smtClean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(от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¼</a:t>
                      </a:r>
                    </a:p>
                    <a:p>
                      <a:pPr marL="182563" indent="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до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½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размера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суммы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расчета)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B8D5E7"/>
                      </a:solidFill>
                      <a:prstDash val="solid"/>
                    </a:lnL>
                    <a:lnR w="12700">
                      <a:solidFill>
                        <a:srgbClr val="B8D5E7"/>
                      </a:solidFill>
                      <a:prstDash val="solid"/>
                    </a:lnR>
                    <a:lnB w="12700">
                      <a:solidFill>
                        <a:srgbClr val="B8D5E7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tc>
                  <a:txBody>
                    <a:bodyPr/>
                    <a:lstStyle/>
                    <a:p>
                      <a:pPr marL="241935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0071BB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Для</a:t>
                      </a:r>
                      <a:r>
                        <a:rPr sz="1000" b="1" spc="-75" dirty="0">
                          <a:solidFill>
                            <a:srgbClr val="0071BB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0071BB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юридических</a:t>
                      </a:r>
                      <a:r>
                        <a:rPr sz="1000" b="1" spc="-75" dirty="0">
                          <a:solidFill>
                            <a:srgbClr val="0071BB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0071BB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лиц</a:t>
                      </a:r>
                      <a:endParaRPr sz="10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241935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Штраф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от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30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000</a:t>
                      </a:r>
                      <a:r>
                        <a:rPr sz="1000" b="1" spc="-35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000" b="0" spc="0" dirty="0" smtClean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р</a:t>
                      </a:r>
                      <a:r>
                        <a:rPr sz="1000" spc="-30" dirty="0" smtClean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(от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¾</a:t>
                      </a:r>
                    </a:p>
                    <a:p>
                      <a:pPr marL="24193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до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размера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суммы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расчета)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B8D5E7"/>
                      </a:solidFill>
                      <a:prstDash val="solid"/>
                    </a:lnL>
                    <a:lnB w="12700">
                      <a:solidFill>
                        <a:srgbClr val="B8D5E7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3396">
                <a:tc>
                  <a:txBody>
                    <a:bodyPr/>
                    <a:lstStyle/>
                    <a:p>
                      <a:pPr marL="357188" marR="360045" indent="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За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систематическое нарушение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(</a:t>
                      </a:r>
                      <a:r>
                        <a:rPr sz="1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если</a:t>
                      </a:r>
                      <a:r>
                        <a:rPr lang="ru-RU" sz="1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совокупная</a:t>
                      </a:r>
                      <a:r>
                        <a:rPr sz="1000" spc="-3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сумма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более 1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млн.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рублей)</a:t>
                      </a:r>
                    </a:p>
                  </a:txBody>
                  <a:tcPr marL="0" marR="0" marT="0" marB="0" anchor="ctr">
                    <a:lnR w="12700">
                      <a:solidFill>
                        <a:srgbClr val="B8D5E7"/>
                      </a:solidFill>
                      <a:prstDash val="solid"/>
                    </a:lnR>
                    <a:lnT w="12700">
                      <a:solidFill>
                        <a:srgbClr val="B8D5E7"/>
                      </a:solidFill>
                      <a:prstDash val="solid"/>
                    </a:lnT>
                    <a:lnB w="12700">
                      <a:solidFill>
                        <a:srgbClr val="B8D5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Дисквалификация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на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срок</a:t>
                      </a:r>
                    </a:p>
                    <a:p>
                      <a:pPr marL="182563" indent="0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от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одного </a:t>
                      </a:r>
                      <a:r>
                        <a:rPr sz="1000" b="1" spc="-6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года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до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двух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л</a:t>
                      </a:r>
                      <a:r>
                        <a:rPr sz="1000" b="1" spc="-5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е</a:t>
                      </a:r>
                      <a:r>
                        <a:rPr sz="1000" b="1" dirty="0">
                          <a:solidFill>
                            <a:srgbClr val="EF4E45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т</a:t>
                      </a:r>
                      <a:endParaRPr sz="10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B8D5E7"/>
                      </a:solidFill>
                      <a:prstDash val="solid"/>
                    </a:lnL>
                    <a:lnR w="12700">
                      <a:solidFill>
                        <a:srgbClr val="B8D5E7"/>
                      </a:solidFill>
                      <a:prstDash val="solid"/>
                    </a:lnR>
                    <a:lnT w="12700">
                      <a:solidFill>
                        <a:srgbClr val="B8D5E7"/>
                      </a:solidFill>
                      <a:prstDash val="solid"/>
                    </a:lnT>
                    <a:lnB w="12700">
                      <a:solidFill>
                        <a:srgbClr val="B8D5E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93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Приостановка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деятельности</a:t>
                      </a:r>
                    </a:p>
                    <a:p>
                      <a:pPr marL="241935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на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срок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до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90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суток</a:t>
                      </a:r>
                      <a:endParaRPr sz="10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B8D5E7"/>
                      </a:solidFill>
                      <a:prstDash val="solid"/>
                    </a:lnL>
                    <a:lnT w="12700">
                      <a:solidFill>
                        <a:srgbClr val="B8D5E7"/>
                      </a:solidFill>
                      <a:prstDash val="solid"/>
                    </a:lnT>
                    <a:lnB w="12700">
                      <a:solidFill>
                        <a:srgbClr val="B8D5E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9055">
                <a:tc>
                  <a:txBody>
                    <a:bodyPr/>
                    <a:lstStyle/>
                    <a:p>
                      <a:pPr marL="361950" marR="322580" indent="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За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не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предоставление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клиенту бумажного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или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электронного чека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по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его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требованию</a:t>
                      </a:r>
                    </a:p>
                  </a:txBody>
                  <a:tcPr marL="0" marR="0" marT="0" marB="0" anchor="ctr">
                    <a:lnR w="12700">
                      <a:solidFill>
                        <a:srgbClr val="B8D5E7"/>
                      </a:solidFill>
                      <a:prstDash val="solid"/>
                    </a:lnR>
                    <a:lnT w="12700">
                      <a:solidFill>
                        <a:srgbClr val="B8D5E7"/>
                      </a:solidFill>
                      <a:prstDash val="solid"/>
                    </a:lnT>
                    <a:lnB w="12700">
                      <a:solidFill>
                        <a:srgbClr val="B8D5E7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tc>
                  <a:txBody>
                    <a:bodyPr/>
                    <a:lstStyle/>
                    <a:p>
                      <a:pPr marL="306070" marR="1279525" indent="0" defTabSz="139858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Штраф</a:t>
                      </a:r>
                      <a:r>
                        <a:rPr lang="ru-RU" sz="1000" b="1" spc="-30" dirty="0" smtClean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r>
                        <a:rPr lang="ru-RU" sz="1000" b="1" spc="-30" dirty="0" smtClean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000</a:t>
                      </a:r>
                      <a:r>
                        <a:rPr lang="ru-RU" sz="1000" b="1" spc="-35" dirty="0" smtClean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000" b="0" spc="0" dirty="0" smtClean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р</a:t>
                      </a:r>
                      <a:endParaRPr lang="ru-RU" sz="1000" dirty="0" smtClean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306070" marR="1279525" indent="0" defTabSz="139858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Предупреждение 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B8D5E7"/>
                      </a:solidFill>
                      <a:prstDash val="solid"/>
                    </a:lnL>
                    <a:lnR w="12700">
                      <a:solidFill>
                        <a:srgbClr val="B8D5E7"/>
                      </a:solidFill>
                      <a:prstDash val="solid"/>
                    </a:lnR>
                    <a:lnT w="12700">
                      <a:solidFill>
                        <a:srgbClr val="B8D5E7"/>
                      </a:solidFill>
                      <a:prstDash val="solid"/>
                    </a:lnT>
                    <a:lnB w="12700">
                      <a:solidFill>
                        <a:srgbClr val="B8D5E7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tc>
                  <a:txBody>
                    <a:bodyPr/>
                    <a:lstStyle/>
                    <a:p>
                      <a:pPr marL="24193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Штраф</a:t>
                      </a:r>
                      <a:r>
                        <a:rPr lang="ru-RU" sz="1000" b="1" spc="-30" dirty="0" smtClean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r>
                        <a:rPr lang="ru-RU" sz="1000" b="1" spc="-30" dirty="0" smtClean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000</a:t>
                      </a:r>
                      <a:r>
                        <a:rPr lang="ru-RU" sz="1000" b="1" spc="-35" dirty="0" smtClean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000" b="0" spc="0" dirty="0" smtClean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р</a:t>
                      </a:r>
                      <a:endParaRPr lang="ru-RU" sz="1000" dirty="0" smtClean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24193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Предупреждение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B8D5E7"/>
                      </a:solidFill>
                      <a:prstDash val="solid"/>
                    </a:lnL>
                    <a:lnT w="12700">
                      <a:solidFill>
                        <a:srgbClr val="B8D5E7"/>
                      </a:solidFill>
                      <a:prstDash val="solid"/>
                    </a:lnT>
                    <a:lnB w="12700">
                      <a:solidFill>
                        <a:srgbClr val="B8D5E7"/>
                      </a:solidFill>
                      <a:prstDash val="solid"/>
                    </a:lnB>
                    <a:solidFill>
                      <a:srgbClr val="E9EF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4528">
                <a:tc>
                  <a:txBody>
                    <a:bodyPr/>
                    <a:lstStyle/>
                    <a:p>
                      <a:pPr marL="357188" marR="757555" indent="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Применение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контрольно- кассовой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техники</a:t>
                      </a:r>
                    </a:p>
                    <a:p>
                      <a:pPr marL="357188" marR="1248410" indent="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не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соответствующей требованиям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ФЗ</a:t>
                      </a:r>
                    </a:p>
                  </a:txBody>
                  <a:tcPr marL="0" marR="0" marT="0" marB="0" anchor="ctr">
                    <a:lnR w="12700">
                      <a:solidFill>
                        <a:srgbClr val="B8D5E7"/>
                      </a:solidFill>
                      <a:prstDash val="solid"/>
                    </a:lnR>
                    <a:lnT w="12700">
                      <a:solidFill>
                        <a:srgbClr val="B8D5E7"/>
                      </a:solidFill>
                      <a:prstDash val="solid"/>
                    </a:lnT>
                    <a:lnB w="12700">
                      <a:solidFill>
                        <a:srgbClr val="B8D5E7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Штраф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от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500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до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000</a:t>
                      </a:r>
                      <a:r>
                        <a:rPr sz="1000" b="1" spc="-35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000" b="0" spc="0" dirty="0" smtClean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р</a:t>
                      </a:r>
                      <a:endParaRPr sz="10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3060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или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предупреждение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B8D5E7"/>
                      </a:solidFill>
                      <a:prstDash val="solid"/>
                    </a:lnL>
                    <a:lnR w="12700">
                      <a:solidFill>
                        <a:srgbClr val="B8D5E7"/>
                      </a:solidFill>
                      <a:prstDash val="solid"/>
                    </a:lnR>
                    <a:lnT w="12700">
                      <a:solidFill>
                        <a:srgbClr val="B8D5E7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241935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Штраф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от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000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до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r>
                        <a:rPr sz="1000" b="1" spc="-30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b="1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000</a:t>
                      </a:r>
                      <a:r>
                        <a:rPr sz="1000" b="1" spc="-35" dirty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000" b="0" spc="0" dirty="0" smtClean="0">
                          <a:solidFill>
                            <a:srgbClr val="EE4049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р</a:t>
                      </a:r>
                      <a:endParaRPr sz="10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24193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или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предупреждение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B8D5E7"/>
                      </a:solidFill>
                      <a:prstDash val="solid"/>
                    </a:lnL>
                    <a:lnT w="12700">
                      <a:solidFill>
                        <a:srgbClr val="B8D5E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7219">
                <a:tc>
                  <a:txBody>
                    <a:bodyPr/>
                    <a:lstStyle/>
                    <a:p>
                      <a:pPr marL="361950" marR="645160" indent="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За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не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предоставление информации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и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документов по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запросам</a:t>
                      </a:r>
                      <a:r>
                        <a:rPr sz="1000" spc="-3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sz="1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ФНС</a:t>
                      </a:r>
                    </a:p>
                  </a:txBody>
                  <a:tcPr marL="0" marR="0" marT="0" marB="0" anchor="ctr">
                    <a:lnR w="12700">
                      <a:solidFill>
                        <a:srgbClr val="B8D5E7"/>
                      </a:solidFill>
                      <a:prstDash val="solid"/>
                    </a:lnR>
                    <a:lnT w="12700">
                      <a:solidFill>
                        <a:srgbClr val="B8D5E7"/>
                      </a:solidFill>
                      <a:prstDash val="solid"/>
                    </a:lnT>
                    <a:solidFill>
                      <a:srgbClr val="E9EF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8D5E7"/>
                      </a:solidFill>
                      <a:prstDash val="solid"/>
                    </a:lnL>
                    <a:lnR w="12700">
                      <a:solidFill>
                        <a:srgbClr val="B8D5E7"/>
                      </a:solidFill>
                      <a:prstDash val="solid"/>
                    </a:lnR>
                    <a:lnT w="12700">
                      <a:solidFill>
                        <a:srgbClr val="B8D5E7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B8D5E7"/>
                      </a:solidFill>
                      <a:prstDash val="solid"/>
                    </a:lnL>
                    <a:lnT w="12700">
                      <a:solidFill>
                        <a:srgbClr val="B8D5E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835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9"/>
          <p:cNvSpPr>
            <a:spLocks noGrp="1"/>
          </p:cNvSpPr>
          <p:nvPr>
            <p:ph type="title"/>
          </p:nvPr>
        </p:nvSpPr>
        <p:spPr>
          <a:xfrm>
            <a:off x="276225" y="430479"/>
            <a:ext cx="8610600" cy="86492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dirty="0" smtClean="0"/>
              <a:t>Исправление ошибок и освобождение от ответственности</a:t>
            </a:r>
            <a:endParaRPr lang="ru-RU" sz="2600" dirty="0"/>
          </a:p>
        </p:txBody>
      </p:sp>
      <p:sp>
        <p:nvSpPr>
          <p:cNvPr id="16387" name="Номер слайда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1EAF574E-2402-4566-869C-8A4FF0B406F8}" type="slidenum">
              <a:rPr lang="ru-RU">
                <a:solidFill>
                  <a:prstClr val="white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04608" y="1398515"/>
            <a:ext cx="1614718" cy="1190814"/>
            <a:chOff x="0" y="250230"/>
            <a:chExt cx="2461022" cy="1476613"/>
          </a:xfrm>
          <a:solidFill>
            <a:schemeClr val="accent1"/>
          </a:solidFill>
          <a:scene3d>
            <a:camera prst="orthographicFront"/>
            <a:lightRig rig="flat" dir="t"/>
          </a:scene3d>
        </p:grpSpPr>
        <p:sp>
          <p:nvSpPr>
            <p:cNvPr id="6" name="Прямоугольник 5"/>
            <p:cNvSpPr/>
            <p:nvPr/>
          </p:nvSpPr>
          <p:spPr>
            <a:xfrm>
              <a:off x="0" y="250231"/>
              <a:ext cx="2461022" cy="866345"/>
            </a:xfrm>
            <a:prstGeom prst="rect">
              <a:avLst/>
            </a:prstGeom>
            <a:grpFill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250230"/>
              <a:ext cx="2461022" cy="1476613"/>
            </a:xfrm>
            <a:prstGeom prst="rect">
              <a:avLst/>
            </a:prstGeom>
            <a:grpFill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Пользователь</a:t>
              </a:r>
              <a:endPara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791177" y="1377994"/>
            <a:ext cx="1543058" cy="1147654"/>
            <a:chOff x="2718683" y="247641"/>
            <a:chExt cx="2461030" cy="1476613"/>
          </a:xfrm>
          <a:solidFill>
            <a:srgbClr val="00B050"/>
          </a:solidFill>
          <a:scene3d>
            <a:camera prst="orthographicFront"/>
            <a:lightRig rig="flat" dir="t"/>
          </a:scene3d>
        </p:grpSpPr>
        <p:sp>
          <p:nvSpPr>
            <p:cNvPr id="15" name="Прямоугольник 14"/>
            <p:cNvSpPr/>
            <p:nvPr/>
          </p:nvSpPr>
          <p:spPr>
            <a:xfrm>
              <a:off x="2718683" y="247641"/>
              <a:ext cx="2461017" cy="1476613"/>
            </a:xfrm>
            <a:prstGeom prst="rect">
              <a:avLst/>
            </a:prstGeom>
            <a:grpFill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2718691" y="247641"/>
              <a:ext cx="2461022" cy="1476613"/>
            </a:xfrm>
            <a:prstGeom prst="rect">
              <a:avLst/>
            </a:prstGeom>
            <a:grpFill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ru-RU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Результат</a:t>
              </a:r>
              <a:endPara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3147783" y="1405286"/>
            <a:ext cx="1614718" cy="1177272"/>
            <a:chOff x="0" y="250230"/>
            <a:chExt cx="2461022" cy="1476613"/>
          </a:xfrm>
          <a:solidFill>
            <a:schemeClr val="accent2"/>
          </a:solidFill>
          <a:scene3d>
            <a:camera prst="orthographicFront"/>
            <a:lightRig rig="flat" dir="t"/>
          </a:scene3d>
        </p:grpSpPr>
        <p:sp>
          <p:nvSpPr>
            <p:cNvPr id="33" name="Прямоугольник 32"/>
            <p:cNvSpPr/>
            <p:nvPr/>
          </p:nvSpPr>
          <p:spPr>
            <a:xfrm>
              <a:off x="0" y="250231"/>
              <a:ext cx="2461022" cy="866345"/>
            </a:xfrm>
            <a:prstGeom prst="rect">
              <a:avLst/>
            </a:prstGeom>
            <a:grpFill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sp>
        <p:sp>
          <p:nvSpPr>
            <p:cNvPr id="34" name="Прямоугольник 33"/>
            <p:cNvSpPr/>
            <p:nvPr/>
          </p:nvSpPr>
          <p:spPr>
            <a:xfrm>
              <a:off x="0" y="250230"/>
              <a:ext cx="2461022" cy="1476613"/>
            </a:xfrm>
            <a:prstGeom prst="rect">
              <a:avLst/>
            </a:prstGeom>
            <a:grpFill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ru-RU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Налоговые органы</a:t>
              </a:r>
              <a:endPara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8" name="Скругленный прямоугольник 7"/>
          <p:cNvSpPr/>
          <p:nvPr/>
        </p:nvSpPr>
        <p:spPr>
          <a:xfrm>
            <a:off x="714376" y="2529649"/>
            <a:ext cx="2228850" cy="20082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Добровольное заявление об ошибке в налоговый орган в письменной форме</a:t>
            </a:r>
          </a:p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Добровольное исполнение обязанности и указание на это в заявлении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295650" y="2525648"/>
            <a:ext cx="2276475" cy="2012253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Налоговый орган не располагал сведениями и документами о совершенном административном правонарушении до обращения налогоплательщика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962632" y="2449448"/>
            <a:ext cx="2190751" cy="2084452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Налогоплательщик освобождается от административной ответственности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04974" y="4624876"/>
            <a:ext cx="5143501" cy="25205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письмо ФНС 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России от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06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.0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.2018 № ЕД-4-20/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15240@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56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9"/>
          <p:cNvSpPr>
            <a:spLocks noGrp="1"/>
          </p:cNvSpPr>
          <p:nvPr>
            <p:ph type="title"/>
          </p:nvPr>
        </p:nvSpPr>
        <p:spPr>
          <a:xfrm>
            <a:off x="395536" y="440004"/>
            <a:ext cx="7719764" cy="56949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dirty="0" smtClean="0"/>
              <a:t>Мораторий на штрафные санкции</a:t>
            </a:r>
            <a:endParaRPr lang="ru-RU" sz="2800" dirty="0"/>
          </a:p>
        </p:txBody>
      </p:sp>
      <p:sp>
        <p:nvSpPr>
          <p:cNvPr id="16387" name="Номер слайда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1EAF574E-2402-4566-869C-8A4FF0B406F8}" type="slidenum">
              <a:rPr lang="ru-RU">
                <a:solidFill>
                  <a:prstClr val="white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9147" y="1342185"/>
            <a:ext cx="2690276" cy="7133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>
              <a:lnSpc>
                <a:spcPct val="85000"/>
              </a:lnSpc>
            </a:pPr>
            <a:r>
              <a:rPr lang="en-US" sz="2400" b="1" dirty="0" smtClean="0"/>
              <a:t> </a:t>
            </a:r>
            <a:r>
              <a:rPr lang="ru-RU" b="1" dirty="0" smtClean="0"/>
              <a:t>ПРАВОВОЕ ОСНОВАНИЕ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0362" y="1342185"/>
            <a:ext cx="2677363" cy="71338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5000"/>
              </a:lnSpc>
            </a:pPr>
            <a:r>
              <a:rPr lang="ru-RU" b="1" dirty="0" smtClean="0"/>
              <a:t>Статья 2 Федерального закона от 03.07.2019 </a:t>
            </a:r>
          </a:p>
          <a:p>
            <a:pPr algn="just">
              <a:lnSpc>
                <a:spcPct val="85000"/>
              </a:lnSpc>
            </a:pPr>
            <a:r>
              <a:rPr lang="ru-RU" b="1" dirty="0" smtClean="0"/>
              <a:t>№ 171-ФЗ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4633" y="3035273"/>
            <a:ext cx="2679304" cy="7461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>
              <a:lnSpc>
                <a:spcPct val="85000"/>
              </a:lnSpc>
            </a:pPr>
            <a:r>
              <a:rPr lang="en-US" sz="2400" b="1" dirty="0" smtClean="0"/>
              <a:t> </a:t>
            </a:r>
            <a:r>
              <a:rPr lang="ru-RU" b="1" dirty="0" smtClean="0"/>
              <a:t>СФЕРА РАСПРОСТРАНЕНИЯ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50361" y="3071315"/>
            <a:ext cx="4542739" cy="74615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5000"/>
              </a:lnSpc>
            </a:pPr>
            <a:r>
              <a:rPr lang="ru-RU" b="1" dirty="0" smtClean="0"/>
              <a:t>Реализация билетов и талонов водителями  и кондукторами в общественном транспорте  услуги в сфере ЖКХ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6462" y="2150668"/>
            <a:ext cx="2675645" cy="724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85000"/>
              </a:lnSpc>
            </a:pPr>
            <a:r>
              <a:rPr lang="ru-RU" b="1" dirty="0" smtClean="0"/>
              <a:t>СРОК ДЕЙСТВИЯ МОРАТОРИЯ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50362" y="2202408"/>
            <a:ext cx="2677363" cy="67246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5000"/>
              </a:lnSpc>
            </a:pPr>
            <a:r>
              <a:rPr lang="ru-RU" b="1" dirty="0" smtClean="0"/>
              <a:t>До 1 июля 2020 года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9148" y="3982746"/>
            <a:ext cx="2690275" cy="6585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>
              <a:lnSpc>
                <a:spcPct val="85000"/>
              </a:lnSpc>
            </a:pPr>
            <a:r>
              <a:rPr lang="en-US" sz="2400" b="1" dirty="0" smtClean="0"/>
              <a:t> </a:t>
            </a:r>
            <a:r>
              <a:rPr lang="ru-RU" b="1" dirty="0" smtClean="0"/>
              <a:t>СУЩНОСТЬ МОРАТОРИЯ</a:t>
            </a: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01568" y="3982746"/>
            <a:ext cx="4491533" cy="67246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5000"/>
              </a:lnSpc>
            </a:pPr>
            <a:r>
              <a:rPr lang="ru-RU" b="1" dirty="0" smtClean="0"/>
              <a:t>Приостановление действия частей 2,3,4 и 6 ст. 14.5 КоАП РФ  при осуществлении расчетов в указанной сфере распространения</a:t>
            </a:r>
            <a:endParaRPr lang="ru-RU" b="1" dirty="0"/>
          </a:p>
        </p:txBody>
      </p:sp>
      <p:pic>
        <p:nvPicPr>
          <p:cNvPr id="3074" name="Picture 2" descr="C:\Users\7000-00-818\Desktop\05.02.20 инст главбух\чек\190625_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521" y="1146120"/>
            <a:ext cx="2307802" cy="1728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90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9"/>
          <p:cNvSpPr>
            <a:spLocks noGrp="1"/>
          </p:cNvSpPr>
          <p:nvPr>
            <p:ph type="title"/>
          </p:nvPr>
        </p:nvSpPr>
        <p:spPr>
          <a:xfrm>
            <a:off x="276225" y="430480"/>
            <a:ext cx="8610600" cy="52202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dirty="0" smtClean="0"/>
              <a:t>Особенности применения ККТ</a:t>
            </a:r>
            <a:endParaRPr lang="ru-RU" sz="2600" dirty="0"/>
          </a:p>
        </p:txBody>
      </p:sp>
      <p:sp>
        <p:nvSpPr>
          <p:cNvPr id="16387" name="Номер слайда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1EAF574E-2402-4566-869C-8A4FF0B406F8}" type="slidenum">
              <a:rPr lang="ru-RU">
                <a:solidFill>
                  <a:prstClr val="white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04974" y="4498847"/>
            <a:ext cx="5143501" cy="25205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Письмо  ФНС  России от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10.08.2018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№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АС-4-20/15566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@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2"/>
          <p:cNvSpPr txBox="1"/>
          <p:nvPr/>
        </p:nvSpPr>
        <p:spPr>
          <a:xfrm>
            <a:off x="536859" y="1051749"/>
            <a:ext cx="7479729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         </a:t>
            </a:r>
            <a:r>
              <a:rPr lang="ru-RU" sz="1700" b="1" dirty="0">
                <a:solidFill>
                  <a:srgbClr val="FF0000"/>
                </a:solidFill>
                <a:latin typeface="+mj-lt"/>
                <a:ea typeface="Segoe UI Emoji" pitchFamily="34" charset="0"/>
                <a:cs typeface="Segoe UI" pitchFamily="34" charset="0"/>
              </a:rPr>
              <a:t>ККТ не применяется при: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1700" dirty="0">
                <a:latin typeface="+mj-lt"/>
                <a:ea typeface="Segoe UI Emoji" pitchFamily="34" charset="0"/>
                <a:cs typeface="Segoe UI" pitchFamily="34" charset="0"/>
              </a:rPr>
              <a:t>о</a:t>
            </a:r>
            <a:r>
              <a:rPr lang="ru-RU" sz="1700" dirty="0" smtClean="0">
                <a:latin typeface="+mj-lt"/>
                <a:ea typeface="Segoe UI Emoji" pitchFamily="34" charset="0"/>
                <a:cs typeface="Segoe UI" pitchFamily="34" charset="0"/>
              </a:rPr>
              <a:t>плате </a:t>
            </a:r>
            <a:r>
              <a:rPr lang="ru-RU" sz="1700" dirty="0">
                <a:latin typeface="+mj-lt"/>
                <a:ea typeface="Segoe UI Emoji" pitchFamily="34" charset="0"/>
                <a:cs typeface="Segoe UI" pitchFamily="34" charset="0"/>
              </a:rPr>
              <a:t>услуг физлица по договорам ГПХ;</a:t>
            </a:r>
            <a:endParaRPr lang="en-US" sz="1700" dirty="0">
              <a:latin typeface="+mj-lt"/>
              <a:ea typeface="Segoe UI Emoji" pitchFamily="34" charset="0"/>
              <a:cs typeface="Segoe UI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1700" dirty="0">
                <a:latin typeface="+mj-lt"/>
                <a:ea typeface="Segoe UI Emoji" pitchFamily="34" charset="0"/>
                <a:cs typeface="Segoe UI" pitchFamily="34" charset="0"/>
              </a:rPr>
              <a:t>в</a:t>
            </a:r>
            <a:r>
              <a:rPr lang="ru-RU" sz="1700" dirty="0" smtClean="0">
                <a:latin typeface="+mj-lt"/>
                <a:ea typeface="Segoe UI Emoji" pitchFamily="34" charset="0"/>
                <a:cs typeface="Segoe UI" pitchFamily="34" charset="0"/>
              </a:rPr>
              <a:t>ыдаче </a:t>
            </a:r>
            <a:r>
              <a:rPr lang="ru-RU" sz="1700" dirty="0">
                <a:latin typeface="+mj-lt"/>
                <a:ea typeface="Segoe UI Emoji" pitchFamily="34" charset="0"/>
                <a:cs typeface="Segoe UI" pitchFamily="34" charset="0"/>
              </a:rPr>
              <a:t>сотруднику организации заработной платы, материальной помощи;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1700" dirty="0">
                <a:latin typeface="+mj-lt"/>
                <a:ea typeface="Segoe UI Emoji" pitchFamily="34" charset="0"/>
                <a:cs typeface="Segoe UI" pitchFamily="34" charset="0"/>
              </a:rPr>
              <a:t>в</a:t>
            </a:r>
            <a:r>
              <a:rPr lang="ru-RU" sz="1700" dirty="0" smtClean="0">
                <a:latin typeface="+mj-lt"/>
                <a:ea typeface="Segoe UI Emoji" pitchFamily="34" charset="0"/>
                <a:cs typeface="Segoe UI" pitchFamily="34" charset="0"/>
              </a:rPr>
              <a:t>ыдаче </a:t>
            </a:r>
            <a:r>
              <a:rPr lang="ru-RU" sz="1700" dirty="0">
                <a:latin typeface="+mj-lt"/>
                <a:ea typeface="Segoe UI Emoji" pitchFamily="34" charset="0"/>
                <a:cs typeface="Segoe UI" pitchFamily="34" charset="0"/>
              </a:rPr>
              <a:t>денежных средств под отчет и возврат их сотрудником обратно в </a:t>
            </a:r>
            <a:r>
              <a:rPr lang="ru-RU" sz="1700" dirty="0" smtClean="0">
                <a:latin typeface="+mj-lt"/>
                <a:ea typeface="Segoe UI Emoji" pitchFamily="34" charset="0"/>
                <a:cs typeface="Segoe UI" pitchFamily="34" charset="0"/>
              </a:rPr>
              <a:t>организацию.</a:t>
            </a:r>
            <a:endParaRPr lang="ru-RU" sz="1700" dirty="0">
              <a:latin typeface="+mj-lt"/>
              <a:ea typeface="Segoe UI Emoji" pitchFamily="34" charset="0"/>
              <a:cs typeface="Segoe UI" pitchFamily="34" charset="0"/>
            </a:endParaRPr>
          </a:p>
          <a:p>
            <a:pPr algn="just"/>
            <a:endParaRPr lang="ru-RU" sz="1700" b="1" dirty="0">
              <a:solidFill>
                <a:srgbClr val="FF0000"/>
              </a:solidFill>
              <a:latin typeface="+mj-lt"/>
              <a:cs typeface="Segoe UI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1700" b="1" dirty="0">
                <a:solidFill>
                  <a:srgbClr val="FF0000"/>
                </a:solidFill>
                <a:latin typeface="+mj-lt"/>
                <a:ea typeface="Segoe UI Emoji" pitchFamily="34" charset="0"/>
                <a:cs typeface="Segoe UI" pitchFamily="34" charset="0"/>
              </a:rPr>
              <a:t>Предусмотрено пробитие 1-го кассового чека при расчетах между организациями и ИП </a:t>
            </a:r>
            <a:r>
              <a:rPr lang="ru-RU" sz="1700" dirty="0">
                <a:latin typeface="+mj-lt"/>
                <a:cs typeface="Segoe UI" pitchFamily="34" charset="0"/>
              </a:rPr>
              <a:t>(</a:t>
            </a:r>
            <a:r>
              <a:rPr lang="ru-RU" sz="1700" dirty="0">
                <a:latin typeface="+mj-lt"/>
                <a:ea typeface="Segoe UI Emoji" pitchFamily="34" charset="0"/>
                <a:cs typeface="Segoe UI" pitchFamily="34" charset="0"/>
              </a:rPr>
              <a:t>ККТ применяется  лицом, которое продает товары или оказывает услуги, при этом с </a:t>
            </a:r>
            <a:r>
              <a:rPr lang="ru-RU" sz="1700" b="1" dirty="0" smtClean="0">
                <a:latin typeface="+mj-lt"/>
                <a:ea typeface="Segoe UI Emoji" pitchFamily="34" charset="0"/>
                <a:cs typeface="Segoe UI" pitchFamily="34" charset="0"/>
              </a:rPr>
              <a:t>01.07.2019 </a:t>
            </a:r>
            <a:r>
              <a:rPr lang="ru-RU" sz="1700" dirty="0" smtClean="0">
                <a:latin typeface="+mj-lt"/>
                <a:ea typeface="Segoe UI Emoji" pitchFamily="34" charset="0"/>
                <a:cs typeface="Segoe UI" pitchFamily="34" charset="0"/>
              </a:rPr>
              <a:t>кассовый </a:t>
            </a:r>
            <a:r>
              <a:rPr lang="ru-RU" sz="1700" dirty="0">
                <a:latin typeface="+mj-lt"/>
                <a:ea typeface="Segoe UI Emoji" pitchFamily="34" charset="0"/>
                <a:cs typeface="Segoe UI" pitchFamily="34" charset="0"/>
              </a:rPr>
              <a:t>чек должен содержать дополнительные реквизиты покупателя).</a:t>
            </a:r>
          </a:p>
          <a:p>
            <a:endParaRPr lang="ru-RU" sz="1400" b="1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80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384743" y="2195726"/>
            <a:ext cx="5737225" cy="2216254"/>
          </a:xfrm>
        </p:spPr>
        <p:txBody>
          <a:bodyPr rtlCol="0">
            <a:noAutofit/>
          </a:bodyPr>
          <a:lstStyle/>
          <a:p>
            <a:pPr defTabSz="816296" eaLnBrk="1" fontAlgn="auto" hangingPunct="1">
              <a:spcAft>
                <a:spcPts val="0"/>
              </a:spcAft>
              <a:defRPr/>
            </a:pPr>
            <a:r>
              <a:rPr lang="ru-RU" sz="5400" dirty="0" smtClean="0"/>
              <a:t>Благодарю </a:t>
            </a:r>
            <a:br>
              <a:rPr lang="ru-RU" sz="5400" dirty="0" smtClean="0"/>
            </a:br>
            <a:r>
              <a:rPr lang="ru-RU" sz="5400" dirty="0" smtClean="0"/>
              <a:t>за внимание!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Прямая соединительная линия 25"/>
          <p:cNvCxnSpPr/>
          <p:nvPr/>
        </p:nvCxnSpPr>
        <p:spPr>
          <a:xfrm>
            <a:off x="6793312" y="1552856"/>
            <a:ext cx="0" cy="256135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343275" y="1189909"/>
            <a:ext cx="14428" cy="1247597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582288" y="1388580"/>
            <a:ext cx="18819" cy="208804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7" name="Номер слайда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1EAF574E-2402-4566-869C-8A4FF0B406F8}" type="slidenum">
              <a:rPr lang="ru-RU">
                <a:solidFill>
                  <a:prstClr val="white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395288" y="325120"/>
            <a:ext cx="7921625" cy="433388"/>
          </a:xfrm>
        </p:spPr>
        <p:txBody>
          <a:bodyPr/>
          <a:lstStyle/>
          <a:p>
            <a:pPr algn="ctr"/>
            <a:r>
              <a:rPr lang="ru-RU" sz="2800" dirty="0"/>
              <a:t>Переходные положения закона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2969" y="1179738"/>
            <a:ext cx="1295013" cy="141122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defTabSz="1043056" fontAlgn="auto">
              <a:spcAft>
                <a:spcPts val="0"/>
              </a:spcAft>
            </a:pPr>
            <a:r>
              <a:rPr lang="ru-RU" sz="12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ЮЛ и ИП </a:t>
            </a:r>
            <a:r>
              <a:rPr lang="en-US" sz="12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2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</a:br>
            <a:r>
              <a:rPr lang="ru-RU" sz="12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на </a:t>
            </a:r>
            <a:r>
              <a:rPr lang="ru-RU" sz="12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ЕНВД </a:t>
            </a:r>
            <a:r>
              <a:rPr lang="ru-RU" sz="12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2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</a:br>
            <a:r>
              <a:rPr lang="ru-RU" sz="12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и </a:t>
            </a:r>
            <a:r>
              <a:rPr lang="ru-RU" sz="12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патенте (кроме торговли и общепита)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824" y="2360303"/>
            <a:ext cx="1406124" cy="122899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defTabSz="1043056" fontAlgn="auto">
              <a:spcAft>
                <a:spcPts val="0"/>
              </a:spcAft>
            </a:pPr>
            <a:r>
              <a:rPr lang="ru-RU" sz="12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ИП на ЕНВД и патенте, </a:t>
            </a:r>
            <a:r>
              <a:rPr lang="en-US" sz="12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2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</a:br>
            <a:r>
              <a:rPr lang="ru-RU" sz="12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не </a:t>
            </a:r>
            <a:r>
              <a:rPr lang="ru-RU" sz="12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имеющие наемных работников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44962" y="1155788"/>
            <a:ext cx="1174438" cy="3526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2017 г.</a:t>
            </a:r>
            <a:endParaRPr lang="ru-RU" sz="1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86076" y="1153487"/>
            <a:ext cx="1116000" cy="354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2018 г.</a:t>
            </a:r>
            <a:endParaRPr lang="ru-RU" sz="1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76700" y="1153550"/>
            <a:ext cx="1011225" cy="35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201</a:t>
            </a:r>
            <a:r>
              <a:rPr lang="en-US" sz="1800" b="1" dirty="0" smtClean="0"/>
              <a:t>9</a:t>
            </a:r>
            <a:r>
              <a:rPr lang="ru-RU" sz="1800" b="1" dirty="0" smtClean="0"/>
              <a:t> г.</a:t>
            </a:r>
            <a:endParaRPr lang="ru-RU" sz="1800" b="1" dirty="0"/>
          </a:p>
        </p:txBody>
      </p:sp>
      <p:sp>
        <p:nvSpPr>
          <p:cNvPr id="11" name="Пятиугольник 10"/>
          <p:cNvSpPr/>
          <p:nvPr/>
        </p:nvSpPr>
        <p:spPr>
          <a:xfrm>
            <a:off x="1644963" y="1592268"/>
            <a:ext cx="1698312" cy="520972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/>
              <a:t>Добровольный новый порядок</a:t>
            </a:r>
            <a:endParaRPr lang="ru-RU" sz="1500" b="1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3362463" y="1966341"/>
            <a:ext cx="5019537" cy="487252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/>
              <a:t>Обязательный новый порядок</a:t>
            </a:r>
            <a:endParaRPr lang="ru-RU" sz="1500" b="1" dirty="0"/>
          </a:p>
        </p:txBody>
      </p:sp>
      <p:sp>
        <p:nvSpPr>
          <p:cNvPr id="13" name="Пятиугольник 12"/>
          <p:cNvSpPr/>
          <p:nvPr/>
        </p:nvSpPr>
        <p:spPr>
          <a:xfrm>
            <a:off x="1674705" y="2619564"/>
            <a:ext cx="2907583" cy="487001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/>
              <a:t>Добровольный новый порядок</a:t>
            </a:r>
            <a:endParaRPr lang="ru-RU" sz="1500" b="1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4600087" y="2963690"/>
            <a:ext cx="3781914" cy="493885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/>
              <a:t>Обязательный новый порядок</a:t>
            </a:r>
            <a:endParaRPr lang="ru-RU" sz="15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26920" y="4615568"/>
            <a:ext cx="4526972" cy="242316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Федеральный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закон от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06.06.2019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№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129-ФЗ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Левая фигурная скобка 15"/>
          <p:cNvSpPr/>
          <p:nvPr/>
        </p:nvSpPr>
        <p:spPr>
          <a:xfrm>
            <a:off x="1361567" y="1531978"/>
            <a:ext cx="265513" cy="971200"/>
          </a:xfrm>
          <a:prstGeom prst="leftBrace">
            <a:avLst>
              <a:gd name="adj1" fmla="val 68539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Левая фигурная скобка 16"/>
          <p:cNvSpPr/>
          <p:nvPr/>
        </p:nvSpPr>
        <p:spPr>
          <a:xfrm>
            <a:off x="1410357" y="2610039"/>
            <a:ext cx="225080" cy="904686"/>
          </a:xfrm>
          <a:prstGeom prst="leftBrace">
            <a:avLst>
              <a:gd name="adj1" fmla="val 68539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847976" y="815305"/>
            <a:ext cx="1116000" cy="26685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01.07.201</a:t>
            </a: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8</a:t>
            </a:r>
            <a:endParaRPr kumimoji="0" lang="ru-RU" sz="15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67175" y="798199"/>
            <a:ext cx="1116000" cy="26685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01.07.201</a:t>
            </a: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9</a:t>
            </a:r>
            <a:endParaRPr kumimoji="0" lang="ru-RU" sz="15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163242" y="1150817"/>
            <a:ext cx="1085158" cy="3576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2020 г.</a:t>
            </a:r>
            <a:endParaRPr lang="ru-RU" sz="18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336113" y="1155788"/>
            <a:ext cx="1055287" cy="3526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2021 г.</a:t>
            </a:r>
            <a:endParaRPr lang="ru-RU" sz="1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326588" y="796451"/>
            <a:ext cx="1116000" cy="26685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01.07.2021</a:t>
            </a: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*</a:t>
            </a:r>
            <a:endParaRPr kumimoji="0" lang="ru-RU" sz="15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7" name="Пятиугольник 26"/>
          <p:cNvSpPr/>
          <p:nvPr/>
        </p:nvSpPr>
        <p:spPr>
          <a:xfrm>
            <a:off x="1693546" y="3617686"/>
            <a:ext cx="5074960" cy="487001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/>
              <a:t>Добровольный новый порядок</a:t>
            </a:r>
            <a:endParaRPr lang="ru-RU" sz="15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35825" y="3474095"/>
            <a:ext cx="1425172" cy="122899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 fontAlgn="auto">
              <a:spcAft>
                <a:spcPts val="0"/>
              </a:spcAft>
            </a:pPr>
            <a:r>
              <a:rPr lang="ru-RU" sz="12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ИП </a:t>
            </a:r>
            <a:r>
              <a:rPr lang="ru-RU" sz="12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не </a:t>
            </a:r>
            <a:r>
              <a:rPr lang="ru-RU" sz="12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имеющие наемных </a:t>
            </a:r>
            <a:r>
              <a:rPr lang="ru-RU" sz="12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работников</a:t>
            </a:r>
            <a:r>
              <a:rPr lang="en-US" sz="12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 (</a:t>
            </a:r>
            <a:r>
              <a:rPr lang="ru-RU" sz="12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услуги и товары собственного производства)</a:t>
            </a:r>
            <a:endParaRPr lang="ru-RU" sz="12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9" name="Левая фигурная скобка 28"/>
          <p:cNvSpPr/>
          <p:nvPr/>
        </p:nvSpPr>
        <p:spPr>
          <a:xfrm>
            <a:off x="1409192" y="3619500"/>
            <a:ext cx="225080" cy="904686"/>
          </a:xfrm>
          <a:prstGeom prst="leftBrace">
            <a:avLst>
              <a:gd name="adj1" fmla="val 68539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ятиугольник 29"/>
          <p:cNvSpPr/>
          <p:nvPr/>
        </p:nvSpPr>
        <p:spPr>
          <a:xfrm>
            <a:off x="6768506" y="3993640"/>
            <a:ext cx="1613495" cy="493885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/>
              <a:t>Обязательный новый порядок</a:t>
            </a:r>
            <a:endParaRPr lang="ru-RU" sz="15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475240" y="1150817"/>
            <a:ext cx="1002010" cy="35766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77000"/>
                </a:schemeClr>
              </a:gs>
              <a:gs pos="16000">
                <a:schemeClr val="accent1">
                  <a:shade val="93000"/>
                  <a:satMod val="130000"/>
                  <a:alpha val="25000"/>
                </a:schemeClr>
              </a:gs>
              <a:gs pos="100000">
                <a:schemeClr val="accent1">
                  <a:shade val="94000"/>
                  <a:satMod val="13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defTabSz="8159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07988" indent="49213" algn="l" defTabSz="8159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15975" indent="98425" algn="l" defTabSz="8159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23963" indent="147638" algn="l" defTabSz="8159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31950" indent="196850" algn="l" defTabSz="815975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22095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2819398" y="1508825"/>
            <a:ext cx="5800725" cy="118674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dirty="0" smtClean="0">
                <a:solidFill>
                  <a:schemeClr val="tx1"/>
                </a:solidFill>
              </a:rPr>
              <a:t>       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16386" name="Заголовок 9"/>
          <p:cNvSpPr>
            <a:spLocks noGrp="1"/>
          </p:cNvSpPr>
          <p:nvPr>
            <p:ph type="title"/>
          </p:nvPr>
        </p:nvSpPr>
        <p:spPr>
          <a:xfrm>
            <a:off x="395536" y="394284"/>
            <a:ext cx="7920880" cy="472491"/>
          </a:xfrm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ru-RU" sz="2800" dirty="0" smtClean="0"/>
              <a:t>«Четвертая волна» перехода на онлайн-кассы»</a:t>
            </a:r>
            <a:endParaRPr lang="ru-RU" sz="2800" dirty="0"/>
          </a:p>
        </p:txBody>
      </p:sp>
      <p:sp>
        <p:nvSpPr>
          <p:cNvPr id="16387" name="Номер слайда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1EAF574E-2402-4566-869C-8A4FF0B406F8}" type="slidenum">
              <a:rPr lang="ru-RU">
                <a:solidFill>
                  <a:prstClr val="white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209551" y="1023880"/>
            <a:ext cx="2967520" cy="1176395"/>
            <a:chOff x="-1764983" y="817265"/>
            <a:chExt cx="8145844" cy="2060781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-720793" y="817265"/>
              <a:ext cx="7101654" cy="1854229"/>
            </a:xfrm>
            <a:prstGeom prst="rect">
              <a:avLst/>
            </a:prstGeom>
            <a:solidFill>
              <a:srgbClr val="AC5208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Прямоугольник 64"/>
            <p:cNvSpPr/>
            <p:nvPr/>
          </p:nvSpPr>
          <p:spPr>
            <a:xfrm>
              <a:off x="-1764983" y="817265"/>
              <a:ext cx="7747123" cy="20607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5857" tIns="60960" rIns="60960" bIns="60960" numCol="1" spcCol="1270" anchor="ctr" anchorCtr="0">
              <a:noAutofit/>
            </a:bodyPr>
            <a:lstStyle/>
            <a:p>
              <a:pPr marL="92075" lvl="0" algn="l" defTabSz="1066800">
                <a:lnSpc>
                  <a:spcPct val="95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b="1" dirty="0" smtClean="0">
                  <a:solidFill>
                    <a:schemeClr val="bg1"/>
                  </a:solidFill>
                </a:rPr>
                <a:t>Статья 2 Федерального закона от 06.06.2019 </a:t>
              </a:r>
            </a:p>
            <a:p>
              <a:pPr marL="92075" lvl="0" algn="l" defTabSz="1066800">
                <a:lnSpc>
                  <a:spcPct val="95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b="1" dirty="0" smtClean="0">
                  <a:solidFill>
                    <a:schemeClr val="bg1"/>
                  </a:solidFill>
                </a:rPr>
                <a:t>№ 129-ФЗ</a:t>
              </a:r>
              <a:endParaRPr lang="ru-RU" b="1" kern="12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248023" y="1449079"/>
            <a:ext cx="539114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 smtClean="0">
                <a:latin typeface="+mn-lt"/>
              </a:rPr>
              <a:t>Предоставление дополнительной отсрочки в применении ККТ до </a:t>
            </a:r>
            <a:r>
              <a:rPr lang="ru-RU" sz="1500" b="1" dirty="0" smtClean="0">
                <a:latin typeface="+mn-lt"/>
              </a:rPr>
              <a:t>1 июля 2021 года </a:t>
            </a:r>
            <a:r>
              <a:rPr lang="ru-RU" sz="1500" dirty="0" smtClean="0">
                <a:latin typeface="+mn-lt"/>
              </a:rPr>
              <a:t>для индивидуальных предпринимателей без наемных работников: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 smtClean="0">
                <a:latin typeface="+mn-lt"/>
              </a:rPr>
              <a:t>в сфере работ и услуг;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 smtClean="0">
                <a:latin typeface="+mn-lt"/>
              </a:rPr>
              <a:t> реализующих товары собственного производства</a:t>
            </a:r>
            <a:endParaRPr lang="ru-RU" sz="1500" dirty="0"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43325" y="2870288"/>
            <a:ext cx="4324349" cy="352696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любая система налогообложения </a:t>
            </a:r>
            <a:r>
              <a:rPr lang="ru-RU" sz="1800" b="1" dirty="0" smtClean="0"/>
              <a:t>г.</a:t>
            </a:r>
            <a:endParaRPr lang="ru-RU" sz="1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43325" y="3397968"/>
            <a:ext cx="4324350" cy="352696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любой вид деятельности на услугах и работах</a:t>
            </a:r>
            <a:endParaRPr lang="ru-RU" sz="18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743325" y="3921843"/>
            <a:ext cx="4324350" cy="352696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1"/>
                </a:solidFill>
              </a:rPr>
              <a:t>о</a:t>
            </a:r>
            <a:r>
              <a:rPr lang="ru-RU" sz="1400" b="1" dirty="0" smtClean="0">
                <a:solidFill>
                  <a:schemeClr val="tx1"/>
                </a:solidFill>
              </a:rPr>
              <a:t>тсутствие обязательного документа при расчете</a:t>
            </a:r>
            <a:endParaRPr lang="ru-RU" sz="1800" b="1" dirty="0"/>
          </a:p>
        </p:txBody>
      </p:sp>
      <p:sp>
        <p:nvSpPr>
          <p:cNvPr id="6" name="Нашивка 5"/>
          <p:cNvSpPr/>
          <p:nvPr/>
        </p:nvSpPr>
        <p:spPr>
          <a:xfrm rot="5400000">
            <a:off x="3250885" y="2857906"/>
            <a:ext cx="489577" cy="495302"/>
          </a:xfrm>
          <a:prstGeom prst="chevron">
            <a:avLst>
              <a:gd name="adj" fmla="val 306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28675" y="3151412"/>
            <a:ext cx="1838325" cy="8776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05857" tIns="60960" rIns="60960" bIns="60960" numCol="1" spcCol="1270" anchor="ctr" anchorCtr="0">
            <a:noAutofit/>
          </a:bodyPr>
          <a:lstStyle/>
          <a:p>
            <a:pPr marL="92075" lvl="0" algn="l" defTabSz="1066800">
              <a:lnSpc>
                <a:spcPct val="95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2000" b="1" kern="1200" dirty="0" smtClean="0">
                <a:solidFill>
                  <a:srgbClr val="D60000"/>
                </a:solidFill>
              </a:rPr>
              <a:t>УСЛОВИЯ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743198" y="2908393"/>
            <a:ext cx="823913" cy="49285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05857" tIns="60960" rIns="60960" bIns="60960" numCol="1" spcCol="1270" anchor="ctr" anchorCtr="0">
            <a:noAutofit/>
          </a:bodyPr>
          <a:lstStyle/>
          <a:p>
            <a:pPr marL="92075" lvl="0" defTabSz="1066800">
              <a:lnSpc>
                <a:spcPct val="95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chemeClr val="bg1"/>
                </a:solidFill>
              </a:rPr>
              <a:t>1</a:t>
            </a:r>
            <a:endParaRPr lang="ru-RU" sz="2000" b="1" kern="1200" dirty="0" smtClean="0">
              <a:solidFill>
                <a:schemeClr val="bg1"/>
              </a:solidFill>
            </a:endParaRPr>
          </a:p>
        </p:txBody>
      </p:sp>
      <p:sp>
        <p:nvSpPr>
          <p:cNvPr id="19" name="Нашивка 18"/>
          <p:cNvSpPr/>
          <p:nvPr/>
        </p:nvSpPr>
        <p:spPr>
          <a:xfrm rot="5400000">
            <a:off x="3250885" y="3404630"/>
            <a:ext cx="489577" cy="495302"/>
          </a:xfrm>
          <a:prstGeom prst="chevron">
            <a:avLst>
              <a:gd name="adj" fmla="val 306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Нашивка 19"/>
          <p:cNvSpPr/>
          <p:nvPr/>
        </p:nvSpPr>
        <p:spPr>
          <a:xfrm rot="5400000">
            <a:off x="3250881" y="3918980"/>
            <a:ext cx="489577" cy="495302"/>
          </a:xfrm>
          <a:prstGeom prst="chevron">
            <a:avLst>
              <a:gd name="adj" fmla="val 306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765115" y="3450206"/>
            <a:ext cx="823913" cy="49285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05857" tIns="60960" rIns="60960" bIns="60960" numCol="1" spcCol="1270" anchor="ctr" anchorCtr="0">
            <a:noAutofit/>
          </a:bodyPr>
          <a:lstStyle/>
          <a:p>
            <a:pPr marL="92075" lvl="0" defTabSz="1066800">
              <a:lnSpc>
                <a:spcPct val="95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chemeClr val="bg1"/>
                </a:solidFill>
              </a:rPr>
              <a:t>2</a:t>
            </a:r>
            <a:endParaRPr lang="ru-RU" sz="2000" b="1" kern="1200" dirty="0" smtClean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71773" y="3956661"/>
            <a:ext cx="823913" cy="49285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05857" tIns="60960" rIns="60960" bIns="60960" numCol="1" spcCol="1270" anchor="ctr" anchorCtr="0">
            <a:noAutofit/>
          </a:bodyPr>
          <a:lstStyle/>
          <a:p>
            <a:pPr marL="92075" lvl="0" defTabSz="1066800">
              <a:lnSpc>
                <a:spcPct val="95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chemeClr val="bg1"/>
                </a:solidFill>
              </a:rPr>
              <a:t>3</a:t>
            </a:r>
            <a:endParaRPr lang="ru-RU" sz="2000" b="1" kern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5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9"/>
          <p:cNvSpPr>
            <a:spLocks noGrp="1"/>
          </p:cNvSpPr>
          <p:nvPr>
            <p:ph type="title"/>
          </p:nvPr>
        </p:nvSpPr>
        <p:spPr>
          <a:xfrm>
            <a:off x="276225" y="430479"/>
            <a:ext cx="8610600" cy="42677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Новый порядок в цифрах</a:t>
            </a:r>
            <a:r>
              <a:rPr lang="ru-RU" sz="2600" dirty="0"/>
              <a:t/>
            </a:r>
            <a:br>
              <a:rPr lang="ru-RU" sz="2600" dirty="0"/>
            </a:br>
            <a:endParaRPr lang="ru-RU" sz="2600" dirty="0"/>
          </a:p>
        </p:txBody>
      </p:sp>
      <p:sp>
        <p:nvSpPr>
          <p:cNvPr id="16387" name="Номер слайда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1EAF574E-2402-4566-869C-8A4FF0B406F8}" type="slidenum">
              <a:rPr lang="ru-RU">
                <a:solidFill>
                  <a:prstClr val="white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28383" y="1047751"/>
            <a:ext cx="1614718" cy="1190814"/>
            <a:chOff x="0" y="250230"/>
            <a:chExt cx="2461022" cy="1476613"/>
          </a:xfrm>
          <a:solidFill>
            <a:srgbClr val="008E40"/>
          </a:solidFill>
          <a:scene3d>
            <a:camera prst="orthographicFront"/>
            <a:lightRig rig="flat" dir="t"/>
          </a:scene3d>
        </p:grpSpPr>
        <p:sp>
          <p:nvSpPr>
            <p:cNvPr id="6" name="Прямоугольник 5"/>
            <p:cNvSpPr/>
            <p:nvPr/>
          </p:nvSpPr>
          <p:spPr>
            <a:xfrm>
              <a:off x="0" y="250231"/>
              <a:ext cx="2461022" cy="866345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250230"/>
              <a:ext cx="2461022" cy="1476613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21</a:t>
              </a:r>
              <a:endParaRPr lang="ru-RU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ru-RU" sz="1500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оператор </a:t>
              </a:r>
              <a:r>
                <a:rPr lang="ru-RU" sz="1500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фискальных данных </a:t>
              </a: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2057400" y="1058075"/>
            <a:ext cx="1543058" cy="2523325"/>
            <a:chOff x="3174443" y="1455177"/>
            <a:chExt cx="2461030" cy="3246600"/>
          </a:xfrm>
          <a:solidFill>
            <a:srgbClr val="008E40"/>
          </a:solidFill>
        </p:grpSpPr>
        <p:grpSp>
          <p:nvGrpSpPr>
            <p:cNvPr id="14" name="Группа 13"/>
            <p:cNvGrpSpPr/>
            <p:nvPr/>
          </p:nvGrpSpPr>
          <p:grpSpPr>
            <a:xfrm>
              <a:off x="3174443" y="1455177"/>
              <a:ext cx="2461030" cy="1476613"/>
              <a:chOff x="2718683" y="247641"/>
              <a:chExt cx="2461030" cy="1476613"/>
            </a:xfrm>
            <a:grpFill/>
            <a:scene3d>
              <a:camera prst="orthographicFront"/>
              <a:lightRig rig="flat" dir="t"/>
            </a:scene3d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2718683" y="247641"/>
                <a:ext cx="2461017" cy="1476613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6" name="Прямоугольник 15"/>
              <p:cNvSpPr/>
              <p:nvPr/>
            </p:nvSpPr>
            <p:spPr>
              <a:xfrm>
                <a:off x="2718691" y="247641"/>
                <a:ext cx="2461022" cy="1476613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72390" tIns="72390" rIns="72390" bIns="72390" numCol="1" spcCol="1270" anchor="ctr" anchorCtr="0">
                <a:noAutofit/>
              </a:bodyPr>
              <a:lstStyle/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US" sz="2000" b="1" dirty="0" smtClean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55</a:t>
                </a:r>
                <a:r>
                  <a:rPr lang="ru-RU" sz="2000" b="1" dirty="0" smtClean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 </a:t>
                </a:r>
                <a:endParaRPr lang="ru-RU" sz="2000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</a:endParaRPr>
              </a:p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500" b="1" dirty="0" smtClean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производителей </a:t>
                </a:r>
                <a:r>
                  <a:rPr lang="ru-RU" sz="1500" b="1" dirty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ККТ</a:t>
                </a:r>
              </a:p>
            </p:txBody>
          </p:sp>
        </p:grpSp>
        <p:grpSp>
          <p:nvGrpSpPr>
            <p:cNvPr id="23" name="Группа 22"/>
            <p:cNvGrpSpPr/>
            <p:nvPr/>
          </p:nvGrpSpPr>
          <p:grpSpPr>
            <a:xfrm>
              <a:off x="3174451" y="3225164"/>
              <a:ext cx="2461022" cy="1476613"/>
              <a:chOff x="2730110" y="2077259"/>
              <a:chExt cx="2461022" cy="1476613"/>
            </a:xfrm>
            <a:grpFill/>
            <a:scene3d>
              <a:camera prst="orthographicFront"/>
              <a:lightRig rig="flat" dir="t"/>
            </a:scene3d>
          </p:grpSpPr>
          <p:sp>
            <p:nvSpPr>
              <p:cNvPr id="24" name="Прямоугольник 23"/>
              <p:cNvSpPr/>
              <p:nvPr/>
            </p:nvSpPr>
            <p:spPr>
              <a:xfrm>
                <a:off x="2730110" y="2077259"/>
                <a:ext cx="2461022" cy="1476613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5" name="Прямоугольник 24"/>
              <p:cNvSpPr/>
              <p:nvPr/>
            </p:nvSpPr>
            <p:spPr>
              <a:xfrm>
                <a:off x="2730110" y="2077259"/>
                <a:ext cx="2461022" cy="1476613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ru-RU" sz="2000" b="1" dirty="0" smtClean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180 </a:t>
                </a:r>
                <a:endParaRPr lang="ru-RU" sz="2000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</a:endParaRPr>
              </a:p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ru-RU" sz="1500" b="1" dirty="0" smtClean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моделей </a:t>
                </a:r>
                <a:r>
                  <a:rPr lang="ru-RU" sz="1500" b="1" dirty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ККТ в </a:t>
                </a:r>
                <a:r>
                  <a:rPr lang="ru-RU" sz="1500" b="1" dirty="0" smtClean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реестре</a:t>
                </a:r>
                <a:endParaRPr lang="ru-RU" sz="1500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</a:endParaRPr>
              </a:p>
            </p:txBody>
          </p:sp>
        </p:grpSp>
      </p:grpSp>
      <p:grpSp>
        <p:nvGrpSpPr>
          <p:cNvPr id="2" name="Группа 1"/>
          <p:cNvGrpSpPr/>
          <p:nvPr/>
        </p:nvGrpSpPr>
        <p:grpSpPr>
          <a:xfrm>
            <a:off x="3733408" y="1057276"/>
            <a:ext cx="1533915" cy="2524124"/>
            <a:chOff x="5819390" y="1455177"/>
            <a:chExt cx="2461025" cy="3246600"/>
          </a:xfrm>
          <a:solidFill>
            <a:srgbClr val="BD6529"/>
          </a:solidFill>
        </p:grpSpPr>
        <p:grpSp>
          <p:nvGrpSpPr>
            <p:cNvPr id="17" name="Группа 16"/>
            <p:cNvGrpSpPr/>
            <p:nvPr/>
          </p:nvGrpSpPr>
          <p:grpSpPr>
            <a:xfrm>
              <a:off x="5819390" y="1455177"/>
              <a:ext cx="2461024" cy="1476613"/>
              <a:chOff x="5414249" y="266695"/>
              <a:chExt cx="2461024" cy="1476613"/>
            </a:xfrm>
            <a:grpFill/>
            <a:scene3d>
              <a:camera prst="orthographicFront"/>
              <a:lightRig rig="flat" dir="t"/>
            </a:scene3d>
          </p:grpSpPr>
          <p:sp>
            <p:nvSpPr>
              <p:cNvPr id="18" name="Прямоугольник 17"/>
              <p:cNvSpPr/>
              <p:nvPr/>
            </p:nvSpPr>
            <p:spPr>
              <a:xfrm>
                <a:off x="5414250" y="266695"/>
                <a:ext cx="2461023" cy="1476613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9" name="Прямоугольник 18"/>
              <p:cNvSpPr/>
              <p:nvPr/>
            </p:nvSpPr>
            <p:spPr>
              <a:xfrm>
                <a:off x="5414249" y="266695"/>
                <a:ext cx="2461022" cy="1476613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ru-RU" sz="2000" b="1" dirty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7</a:t>
                </a:r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b="1" dirty="0" smtClean="0"/>
                  <a:t> </a:t>
                </a:r>
                <a:r>
                  <a:rPr lang="ru-RU" sz="1500" b="1" dirty="0" smtClean="0"/>
                  <a:t>производителей ФН</a:t>
                </a:r>
                <a:endParaRPr lang="ru-RU" sz="1500" kern="1200" dirty="0"/>
              </a:p>
            </p:txBody>
          </p:sp>
        </p:grpSp>
        <p:grpSp>
          <p:nvGrpSpPr>
            <p:cNvPr id="26" name="Группа 25"/>
            <p:cNvGrpSpPr/>
            <p:nvPr/>
          </p:nvGrpSpPr>
          <p:grpSpPr>
            <a:xfrm>
              <a:off x="5819390" y="3225164"/>
              <a:ext cx="2461025" cy="1476613"/>
              <a:chOff x="5414249" y="1993796"/>
              <a:chExt cx="2461025" cy="1476613"/>
            </a:xfrm>
            <a:grpFill/>
            <a:scene3d>
              <a:camera prst="orthographicFront"/>
              <a:lightRig rig="flat" dir="t"/>
            </a:scene3d>
          </p:grpSpPr>
          <p:sp>
            <p:nvSpPr>
              <p:cNvPr id="27" name="Прямоугольник 26"/>
              <p:cNvSpPr/>
              <p:nvPr/>
            </p:nvSpPr>
            <p:spPr>
              <a:xfrm>
                <a:off x="5414252" y="1993797"/>
                <a:ext cx="2461022" cy="1476612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8" name="Прямоугольник 27"/>
              <p:cNvSpPr/>
              <p:nvPr/>
            </p:nvSpPr>
            <p:spPr>
              <a:xfrm>
                <a:off x="5414249" y="1993796"/>
                <a:ext cx="2461022" cy="1476613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ru-RU" sz="2000" b="1" dirty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18 </a:t>
                </a:r>
              </a:p>
              <a:p>
                <a:pPr lvl="0" algn="ctr" defTabSz="7112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ru-RU" sz="1500" b="1" dirty="0" smtClean="0"/>
                  <a:t>моделей ФН в реестре</a:t>
                </a:r>
                <a:endParaRPr lang="ru-RU" sz="1500" kern="1200" dirty="0"/>
              </a:p>
            </p:txBody>
          </p:sp>
        </p:grpSp>
      </p:grpSp>
      <p:grpSp>
        <p:nvGrpSpPr>
          <p:cNvPr id="45" name="Группа 44"/>
          <p:cNvGrpSpPr/>
          <p:nvPr/>
        </p:nvGrpSpPr>
        <p:grpSpPr>
          <a:xfrm>
            <a:off x="5419335" y="1062679"/>
            <a:ext cx="1648213" cy="2518722"/>
            <a:chOff x="5819390" y="1455177"/>
            <a:chExt cx="2461022" cy="3246600"/>
          </a:xfrm>
          <a:solidFill>
            <a:srgbClr val="009A46"/>
          </a:solidFill>
        </p:grpSpPr>
        <p:grpSp>
          <p:nvGrpSpPr>
            <p:cNvPr id="46" name="Группа 45"/>
            <p:cNvGrpSpPr/>
            <p:nvPr/>
          </p:nvGrpSpPr>
          <p:grpSpPr>
            <a:xfrm>
              <a:off x="5819390" y="1455177"/>
              <a:ext cx="2461022" cy="1476613"/>
              <a:chOff x="5414249" y="266695"/>
              <a:chExt cx="2461022" cy="1476613"/>
            </a:xfrm>
            <a:grpFill/>
            <a:scene3d>
              <a:camera prst="orthographicFront"/>
              <a:lightRig rig="flat" dir="t"/>
            </a:scene3d>
          </p:grpSpPr>
          <p:sp>
            <p:nvSpPr>
              <p:cNvPr id="50" name="Прямоугольник 49"/>
              <p:cNvSpPr/>
              <p:nvPr/>
            </p:nvSpPr>
            <p:spPr>
              <a:xfrm>
                <a:off x="5414249" y="266695"/>
                <a:ext cx="2461022" cy="1476613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51" name="Прямоугольник 50"/>
              <p:cNvSpPr/>
              <p:nvPr/>
            </p:nvSpPr>
            <p:spPr>
              <a:xfrm>
                <a:off x="5414249" y="266695"/>
                <a:ext cx="2461022" cy="1476613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ru-RU" sz="2000" b="1" dirty="0" smtClean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1,497 млн </a:t>
                </a:r>
                <a:endParaRPr lang="ru-RU" sz="2000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</a:endParaRPr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500" b="1" dirty="0" smtClean="0"/>
                  <a:t>ЮЛ и ИП зарегистрировали ККТ в НО</a:t>
                </a:r>
                <a:endParaRPr lang="ru-RU" sz="1500" kern="1200" dirty="0"/>
              </a:p>
            </p:txBody>
          </p:sp>
        </p:grpSp>
        <p:grpSp>
          <p:nvGrpSpPr>
            <p:cNvPr id="47" name="Группа 46"/>
            <p:cNvGrpSpPr/>
            <p:nvPr/>
          </p:nvGrpSpPr>
          <p:grpSpPr>
            <a:xfrm>
              <a:off x="5819390" y="3225164"/>
              <a:ext cx="2461022" cy="1476613"/>
              <a:chOff x="5414249" y="1993796"/>
              <a:chExt cx="2461022" cy="1476613"/>
            </a:xfrm>
            <a:grpFill/>
            <a:scene3d>
              <a:camera prst="orthographicFront"/>
              <a:lightRig rig="flat" dir="t"/>
            </a:scene3d>
          </p:grpSpPr>
          <p:sp>
            <p:nvSpPr>
              <p:cNvPr id="48" name="Прямоугольник 47"/>
              <p:cNvSpPr/>
              <p:nvPr/>
            </p:nvSpPr>
            <p:spPr>
              <a:xfrm>
                <a:off x="5414249" y="1993796"/>
                <a:ext cx="2461022" cy="1476613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49" name="Прямоугольник 48"/>
              <p:cNvSpPr/>
              <p:nvPr/>
            </p:nvSpPr>
            <p:spPr>
              <a:xfrm>
                <a:off x="5414249" y="1993796"/>
                <a:ext cx="2461022" cy="1476613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ru-RU" sz="2000" b="1" dirty="0" smtClean="0">
                    <a:solidFill>
                      <a:schemeClr val="bg1"/>
                    </a:solidFill>
                    <a:latin typeface="+mj-lt"/>
                    <a:ea typeface="+mj-ea"/>
                    <a:cs typeface="+mj-cs"/>
                  </a:rPr>
                  <a:t>3,2 млн</a:t>
                </a:r>
                <a:endParaRPr lang="ru-RU" sz="2000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</a:endParaRPr>
              </a:p>
              <a:p>
                <a:pPr lvl="0" algn="ctr" defTabSz="7112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ru-RU" sz="1500" b="1" dirty="0" smtClean="0"/>
                  <a:t>ККТ зарегистрировано в НО</a:t>
                </a:r>
                <a:endParaRPr lang="ru-RU" sz="1500" kern="1200" dirty="0"/>
              </a:p>
            </p:txBody>
          </p:sp>
        </p:grpSp>
      </p:grpSp>
      <p:grpSp>
        <p:nvGrpSpPr>
          <p:cNvPr id="32" name="Группа 31"/>
          <p:cNvGrpSpPr/>
          <p:nvPr/>
        </p:nvGrpSpPr>
        <p:grpSpPr>
          <a:xfrm>
            <a:off x="7186383" y="1053155"/>
            <a:ext cx="1614718" cy="1177272"/>
            <a:chOff x="0" y="250230"/>
            <a:chExt cx="2461022" cy="1476613"/>
          </a:xfrm>
          <a:solidFill>
            <a:srgbClr val="008E40"/>
          </a:solidFill>
          <a:scene3d>
            <a:camera prst="orthographicFront"/>
            <a:lightRig rig="flat" dir="t"/>
          </a:scene3d>
        </p:grpSpPr>
        <p:sp>
          <p:nvSpPr>
            <p:cNvPr id="33" name="Прямоугольник 32"/>
            <p:cNvSpPr/>
            <p:nvPr/>
          </p:nvSpPr>
          <p:spPr>
            <a:xfrm>
              <a:off x="0" y="250231"/>
              <a:ext cx="2461022" cy="866345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Прямоугольник 33"/>
            <p:cNvSpPr/>
            <p:nvPr/>
          </p:nvSpPr>
          <p:spPr>
            <a:xfrm>
              <a:off x="0" y="250230"/>
              <a:ext cx="2461022" cy="1476613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000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8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ru-RU" sz="1500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экспертных организаций</a:t>
              </a:r>
              <a:endParaRPr lang="ru-RU" sz="1500" b="1" dirty="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049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9"/>
          <p:cNvSpPr>
            <a:spLocks noGrp="1"/>
          </p:cNvSpPr>
          <p:nvPr>
            <p:ph type="title"/>
          </p:nvPr>
        </p:nvSpPr>
        <p:spPr>
          <a:xfrm>
            <a:off x="395536" y="432384"/>
            <a:ext cx="7920880" cy="786816"/>
          </a:xfrm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ru-RU" sz="2800" dirty="0"/>
              <a:t>Зарегистрировано по новому порядку применения ККТ</a:t>
            </a:r>
          </a:p>
        </p:txBody>
      </p:sp>
      <p:sp>
        <p:nvSpPr>
          <p:cNvPr id="16387" name="Номер слайда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1EAF574E-2402-4566-869C-8A4FF0B406F8}" type="slidenum">
              <a:rPr lang="ru-RU">
                <a:solidFill>
                  <a:prstClr val="white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511210" y="1369513"/>
            <a:ext cx="7398350" cy="954106"/>
            <a:chOff x="511210" y="1331413"/>
            <a:chExt cx="7398350" cy="954106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988262" y="1426824"/>
              <a:ext cx="6921298" cy="763284"/>
              <a:chOff x="531109" y="381642"/>
              <a:chExt cx="6690421" cy="763284"/>
            </a:xfrm>
          </p:grpSpPr>
          <p:sp>
            <p:nvSpPr>
              <p:cNvPr id="46" name="Прямоугольник 45"/>
              <p:cNvSpPr/>
              <p:nvPr/>
            </p:nvSpPr>
            <p:spPr>
              <a:xfrm>
                <a:off x="531109" y="381642"/>
                <a:ext cx="6690421" cy="763284"/>
              </a:xfrm>
              <a:prstGeom prst="rect">
                <a:avLst/>
              </a:prstGeom>
              <a:solidFill>
                <a:srgbClr val="008E4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7" name="Прямоугольник 46"/>
              <p:cNvSpPr/>
              <p:nvPr/>
            </p:nvSpPr>
            <p:spPr>
              <a:xfrm>
                <a:off x="531109" y="381642"/>
                <a:ext cx="6690421" cy="76328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5857" tIns="60960" rIns="60960" bIns="60960" numCol="1" spcCol="1270" anchor="ctr" anchorCtr="0">
                <a:noAutofit/>
              </a:bodyPr>
              <a:lstStyle/>
              <a:p>
                <a:pPr marL="360000" lvl="0" algn="l" defTabSz="1066800">
                  <a:lnSpc>
                    <a:spcPct val="95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ru-RU" sz="2200" kern="1200" dirty="0" smtClean="0">
                    <a:solidFill>
                      <a:schemeClr val="bg1"/>
                    </a:solidFill>
                  </a:rPr>
                  <a:t>6 202 налогоплательщика</a:t>
                </a:r>
              </a:p>
              <a:p>
                <a:pPr marL="360000" lvl="0" algn="l" defTabSz="1066800">
                  <a:lnSpc>
                    <a:spcPct val="95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ru-RU" sz="2200" b="1" dirty="0" smtClean="0">
                    <a:solidFill>
                      <a:schemeClr val="bg1"/>
                    </a:solidFill>
                  </a:rPr>
                  <a:t>11 335</a:t>
                </a:r>
                <a:r>
                  <a:rPr lang="ru-RU" sz="2200" kern="1200" dirty="0" smtClean="0">
                    <a:solidFill>
                      <a:schemeClr val="bg1"/>
                    </a:solidFill>
                  </a:rPr>
                  <a:t> онлайн ККТ</a:t>
                </a:r>
                <a:r>
                  <a:rPr lang="en-US" sz="2200" kern="1200" dirty="0" smtClean="0">
                    <a:solidFill>
                      <a:schemeClr val="bg1"/>
                    </a:solidFill>
                  </a:rPr>
                  <a:t>*</a:t>
                </a:r>
                <a:endParaRPr lang="ru-RU" sz="2200" kern="1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4" name="Овал 43"/>
            <p:cNvSpPr/>
            <p:nvPr/>
          </p:nvSpPr>
          <p:spPr>
            <a:xfrm>
              <a:off x="511210" y="1331413"/>
              <a:ext cx="954106" cy="954106"/>
            </a:xfrm>
            <a:prstGeom prst="ellipse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4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077" y="1393746"/>
              <a:ext cx="881610" cy="722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4" name="Группа 53"/>
          <p:cNvGrpSpPr/>
          <p:nvPr/>
        </p:nvGrpSpPr>
        <p:grpSpPr>
          <a:xfrm>
            <a:off x="1126990" y="2395045"/>
            <a:ext cx="6782570" cy="954106"/>
            <a:chOff x="1126990" y="2506177"/>
            <a:chExt cx="6782570" cy="954106"/>
          </a:xfrm>
        </p:grpSpPr>
        <p:grpSp>
          <p:nvGrpSpPr>
            <p:cNvPr id="55" name="Группа 54"/>
            <p:cNvGrpSpPr/>
            <p:nvPr/>
          </p:nvGrpSpPr>
          <p:grpSpPr>
            <a:xfrm>
              <a:off x="1604044" y="2601587"/>
              <a:ext cx="6305516" cy="763284"/>
              <a:chOff x="808563" y="1526569"/>
              <a:chExt cx="6412967" cy="763284"/>
            </a:xfrm>
          </p:grpSpPr>
          <p:sp>
            <p:nvSpPr>
              <p:cNvPr id="58" name="Прямоугольник 57"/>
              <p:cNvSpPr/>
              <p:nvPr/>
            </p:nvSpPr>
            <p:spPr>
              <a:xfrm>
                <a:off x="808563" y="1526569"/>
                <a:ext cx="6412967" cy="763284"/>
              </a:xfrm>
              <a:prstGeom prst="rect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9" name="Прямоугольник 58"/>
              <p:cNvSpPr/>
              <p:nvPr/>
            </p:nvSpPr>
            <p:spPr>
              <a:xfrm>
                <a:off x="808563" y="1526569"/>
                <a:ext cx="6412967" cy="76328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5857" tIns="60960" rIns="60960" bIns="60960" numCol="1" spcCol="1270" anchor="ctr" anchorCtr="0">
                <a:noAutofit/>
              </a:bodyPr>
              <a:lstStyle/>
              <a:p>
                <a:pPr marL="182563" lvl="0" algn="l" defTabSz="1066800">
                  <a:lnSpc>
                    <a:spcPct val="95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ru-RU" sz="2200" kern="1200" dirty="0" smtClean="0">
                    <a:solidFill>
                      <a:schemeClr val="bg1"/>
                    </a:solidFill>
                  </a:rPr>
                  <a:t>1 788 юридических лиц</a:t>
                </a:r>
              </a:p>
              <a:p>
                <a:pPr marL="182563" lvl="0" algn="l" defTabSz="1066800">
                  <a:lnSpc>
                    <a:spcPct val="95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ru-RU" sz="2200" kern="1200" dirty="0" smtClean="0">
                    <a:solidFill>
                      <a:schemeClr val="bg1"/>
                    </a:solidFill>
                  </a:rPr>
                  <a:t>4 439 онлайн ККТ</a:t>
                </a:r>
                <a:endParaRPr lang="ru-RU" sz="2200" kern="1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6" name="Овал 55"/>
            <p:cNvSpPr/>
            <p:nvPr/>
          </p:nvSpPr>
          <p:spPr>
            <a:xfrm>
              <a:off x="1126990" y="2506177"/>
              <a:ext cx="954106" cy="954106"/>
            </a:xfrm>
            <a:prstGeom prst="ellipse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57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8478" y="2590799"/>
              <a:ext cx="881610" cy="722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0" name="Группа 59"/>
          <p:cNvGrpSpPr/>
          <p:nvPr/>
        </p:nvGrpSpPr>
        <p:grpSpPr>
          <a:xfrm>
            <a:off x="1178763" y="3458677"/>
            <a:ext cx="6730797" cy="954106"/>
            <a:chOff x="1178763" y="3687277"/>
            <a:chExt cx="6730797" cy="954106"/>
          </a:xfrm>
        </p:grpSpPr>
        <p:grpSp>
          <p:nvGrpSpPr>
            <p:cNvPr id="61" name="Группа 60"/>
            <p:cNvGrpSpPr/>
            <p:nvPr/>
          </p:nvGrpSpPr>
          <p:grpSpPr>
            <a:xfrm>
              <a:off x="1655816" y="3782687"/>
              <a:ext cx="6253744" cy="763284"/>
              <a:chOff x="531109" y="2671496"/>
              <a:chExt cx="6690421" cy="763284"/>
            </a:xfrm>
          </p:grpSpPr>
          <p:sp>
            <p:nvSpPr>
              <p:cNvPr id="64" name="Прямоугольник 63"/>
              <p:cNvSpPr/>
              <p:nvPr/>
            </p:nvSpPr>
            <p:spPr>
              <a:xfrm>
                <a:off x="531109" y="2671496"/>
                <a:ext cx="6690421" cy="763284"/>
              </a:xfrm>
              <a:prstGeom prst="rect">
                <a:avLst/>
              </a:prstGeom>
              <a:solidFill>
                <a:srgbClr val="AC5208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5" name="Прямоугольник 64"/>
              <p:cNvSpPr/>
              <p:nvPr/>
            </p:nvSpPr>
            <p:spPr>
              <a:xfrm>
                <a:off x="531109" y="2671496"/>
                <a:ext cx="6690421" cy="76328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5857" tIns="60960" rIns="60960" bIns="60960" numCol="1" spcCol="1270" anchor="ctr" anchorCtr="0">
                <a:noAutofit/>
              </a:bodyPr>
              <a:lstStyle/>
              <a:p>
                <a:pPr marL="92075" lvl="0" algn="l" defTabSz="1066800">
                  <a:lnSpc>
                    <a:spcPct val="95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ru-RU" sz="2200" kern="1200" dirty="0" smtClean="0">
                    <a:solidFill>
                      <a:schemeClr val="bg1"/>
                    </a:solidFill>
                  </a:rPr>
                  <a:t>4 414  индивидуальных предпринимателей</a:t>
                </a:r>
              </a:p>
              <a:p>
                <a:pPr marL="92075" lvl="0" algn="l" defTabSz="1066800">
                  <a:lnSpc>
                    <a:spcPct val="95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ru-RU" sz="2200" kern="1200" dirty="0" smtClean="0">
                    <a:solidFill>
                      <a:schemeClr val="bg1"/>
                    </a:solidFill>
                  </a:rPr>
                  <a:t>6 896 онлайн ККТ</a:t>
                </a:r>
              </a:p>
            </p:txBody>
          </p:sp>
        </p:grpSp>
        <p:sp>
          <p:nvSpPr>
            <p:cNvPr id="62" name="Овал 61"/>
            <p:cNvSpPr/>
            <p:nvPr/>
          </p:nvSpPr>
          <p:spPr>
            <a:xfrm>
              <a:off x="1178763" y="3687277"/>
              <a:ext cx="954106" cy="954106"/>
            </a:xfrm>
            <a:prstGeom prst="ellipse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63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0251" y="3771257"/>
              <a:ext cx="881610" cy="722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6" name="Соединительная линия уступом 65"/>
          <p:cNvCxnSpPr/>
          <p:nvPr/>
        </p:nvCxnSpPr>
        <p:spPr>
          <a:xfrm rot="16200000" flipH="1">
            <a:off x="258122" y="3075953"/>
            <a:ext cx="1650211" cy="190500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Соединительная линия уступом 66"/>
          <p:cNvCxnSpPr/>
          <p:nvPr/>
        </p:nvCxnSpPr>
        <p:spPr>
          <a:xfrm rot="16200000" flipH="1">
            <a:off x="761289" y="2573072"/>
            <a:ext cx="592676" cy="138726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2876549" y="4585088"/>
            <a:ext cx="3800476" cy="242316"/>
          </a:xfrm>
          <a:prstGeom prst="rect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*90.3% </a:t>
            </a:r>
            <a:r>
              <a:rPr lang="ru-RU" sz="1200" dirty="0" smtClean="0">
                <a:solidFill>
                  <a:schemeClr val="tx1"/>
                </a:solidFill>
              </a:rPr>
              <a:t>ККТ зарегистрировано через Личный кабинет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73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9"/>
          <p:cNvSpPr>
            <a:spLocks noGrp="1"/>
          </p:cNvSpPr>
          <p:nvPr>
            <p:ph type="title"/>
          </p:nvPr>
        </p:nvSpPr>
        <p:spPr>
          <a:xfrm>
            <a:off x="276225" y="297130"/>
            <a:ext cx="8610600" cy="8296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r>
              <a:rPr lang="ru-RU" sz="2800" dirty="0" smtClean="0"/>
              <a:t>Новые «кассовые» БСО при оказании услуг. </a:t>
            </a:r>
            <a:r>
              <a:rPr lang="ru-RU" sz="2600" dirty="0" smtClean="0">
                <a:solidFill>
                  <a:schemeClr val="tx1"/>
                </a:solidFill>
              </a:rPr>
              <a:t>ЧАСТЬ 1</a:t>
            </a:r>
            <a:br>
              <a:rPr lang="ru-RU" sz="2600" dirty="0" smtClean="0">
                <a:solidFill>
                  <a:schemeClr val="tx1"/>
                </a:solidFill>
              </a:rPr>
            </a:br>
            <a:r>
              <a:rPr lang="ru-RU" sz="2000" dirty="0" smtClean="0"/>
              <a:t>Окончание срока действия с 01.07.2019</a:t>
            </a:r>
            <a:endParaRPr lang="ru-RU" sz="2000" dirty="0"/>
          </a:p>
        </p:txBody>
      </p:sp>
      <p:sp>
        <p:nvSpPr>
          <p:cNvPr id="16387" name="Номер слайда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1EAF574E-2402-4566-869C-8A4FF0B406F8}" type="slidenum">
              <a:rPr lang="ru-RU">
                <a:solidFill>
                  <a:prstClr val="white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670580" y="1275617"/>
            <a:ext cx="5692120" cy="409914"/>
            <a:chOff x="0" y="250230"/>
            <a:chExt cx="2461022" cy="1476613"/>
          </a:xfrm>
          <a:solidFill>
            <a:schemeClr val="accent1"/>
          </a:solidFill>
          <a:scene3d>
            <a:camera prst="orthographicFront"/>
            <a:lightRig rig="flat" dir="t"/>
          </a:scene3d>
        </p:grpSpPr>
        <p:sp>
          <p:nvSpPr>
            <p:cNvPr id="38" name="Прямоугольник 37"/>
            <p:cNvSpPr/>
            <p:nvPr/>
          </p:nvSpPr>
          <p:spPr>
            <a:xfrm>
              <a:off x="0" y="250231"/>
              <a:ext cx="2461022" cy="866345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sp>
        <p:sp>
          <p:nvSpPr>
            <p:cNvPr id="39" name="Прямоугольник 38"/>
            <p:cNvSpPr/>
            <p:nvPr/>
          </p:nvSpPr>
          <p:spPr>
            <a:xfrm>
              <a:off x="0" y="250230"/>
              <a:ext cx="2461022" cy="1476613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Утрата типографского БСО фискальной функции с 01.07.2019</a:t>
              </a:r>
              <a:endPara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284009" y="1943688"/>
            <a:ext cx="6858000" cy="751888"/>
            <a:chOff x="-6008" y="250231"/>
            <a:chExt cx="2635475" cy="1194265"/>
          </a:xfrm>
          <a:solidFill>
            <a:schemeClr val="accent2"/>
          </a:solidFill>
          <a:scene3d>
            <a:camera prst="orthographicFront"/>
            <a:lightRig rig="flat" dir="t"/>
          </a:scene3d>
        </p:grpSpPr>
        <p:sp>
          <p:nvSpPr>
            <p:cNvPr id="40" name="Прямоугольник 39"/>
            <p:cNvSpPr/>
            <p:nvPr/>
          </p:nvSpPr>
          <p:spPr>
            <a:xfrm>
              <a:off x="0" y="250231"/>
              <a:ext cx="2461022" cy="866345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sp>
        <p:sp>
          <p:nvSpPr>
            <p:cNvPr id="41" name="Прямоугольник 40"/>
            <p:cNvSpPr/>
            <p:nvPr/>
          </p:nvSpPr>
          <p:spPr>
            <a:xfrm>
              <a:off x="-6008" y="250232"/>
              <a:ext cx="2635475" cy="119426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300" b="1" dirty="0">
                  <a:solidFill>
                    <a:schemeClr val="tx1"/>
                  </a:solidFill>
                </a:rPr>
                <a:t>Прекращение ссылок на дореформенную редакцию Закона о ККТ в части возможности использования типографских БСО вместо применения </a:t>
              </a:r>
              <a:r>
                <a:rPr lang="ru-RU" sz="1300" b="1" dirty="0" smtClean="0">
                  <a:solidFill>
                    <a:schemeClr val="tx1"/>
                  </a:solidFill>
                </a:rPr>
                <a:t>ККТ</a:t>
              </a:r>
            </a:p>
            <a:p>
              <a:pPr lvl="0"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300" b="1" dirty="0" smtClean="0">
                  <a:solidFill>
                    <a:schemeClr val="bg1"/>
                  </a:solidFill>
                </a:rPr>
                <a:t>(окончание действия отсрочек, предусмотренных ст.7 Федерального закона от 03.07.201</a:t>
              </a:r>
              <a:r>
                <a:rPr lang="en-US" sz="1300" b="1" smtClean="0">
                  <a:solidFill>
                    <a:schemeClr val="bg1"/>
                  </a:solidFill>
                </a:rPr>
                <a:t>6</a:t>
              </a:r>
              <a:r>
                <a:rPr lang="ru-RU" sz="1300" b="1" smtClean="0">
                  <a:solidFill>
                    <a:schemeClr val="bg1"/>
                  </a:solidFill>
                </a:rPr>
                <a:t> </a:t>
              </a:r>
              <a:r>
                <a:rPr lang="ru-RU" sz="1300" b="1" dirty="0" smtClean="0">
                  <a:solidFill>
                    <a:schemeClr val="bg1"/>
                  </a:solidFill>
                </a:rPr>
                <a:t>№ 290-ФЗ</a:t>
              </a:r>
              <a:endParaRPr lang="ru-RU" sz="13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1284008" y="2828923"/>
            <a:ext cx="6858001" cy="923927"/>
            <a:chOff x="-12016" y="139830"/>
            <a:chExt cx="2635475" cy="1338612"/>
          </a:xfrm>
          <a:solidFill>
            <a:schemeClr val="accent2"/>
          </a:solidFill>
          <a:scene3d>
            <a:camera prst="orthographicFront"/>
            <a:lightRig rig="flat" dir="t"/>
          </a:scene3d>
        </p:grpSpPr>
        <p:sp>
          <p:nvSpPr>
            <p:cNvPr id="43" name="Прямоугольник 42"/>
            <p:cNvSpPr/>
            <p:nvPr/>
          </p:nvSpPr>
          <p:spPr>
            <a:xfrm>
              <a:off x="0" y="250231"/>
              <a:ext cx="2461022" cy="866345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sp>
        <p:sp>
          <p:nvSpPr>
            <p:cNvPr id="44" name="Прямоугольник 43"/>
            <p:cNvSpPr/>
            <p:nvPr/>
          </p:nvSpPr>
          <p:spPr>
            <a:xfrm>
              <a:off x="-12016" y="139830"/>
              <a:ext cx="2635475" cy="133861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300" b="1" dirty="0" smtClean="0">
                  <a:solidFill>
                    <a:schemeClr val="bg1"/>
                  </a:solidFill>
                </a:rPr>
                <a:t>Де-факто </a:t>
              </a:r>
              <a:r>
                <a:rPr lang="ru-RU" sz="1300" b="1" dirty="0" smtClean="0">
                  <a:solidFill>
                    <a:schemeClr val="tx1"/>
                  </a:solidFill>
                </a:rPr>
                <a:t>прекращение действия Постановления Правительства РФ от 06.05.2008  № 359 «О порядке осуществления наличных денежных расчетов и (или) расчетов с использованием платежных карт без применения ККТ»</a:t>
              </a:r>
            </a:p>
            <a:p>
              <a:pPr lvl="0"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300" b="1" dirty="0" smtClean="0">
                  <a:solidFill>
                    <a:schemeClr val="bg1"/>
                  </a:solidFill>
                </a:rPr>
                <a:t>(готовится юридическая отмена в рамках «регуляторной гильотины , наряду с действием протоколов  ГМЭК)</a:t>
              </a:r>
              <a:endParaRPr lang="ru-RU" sz="13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1270909" y="3895723"/>
            <a:ext cx="6858001" cy="942977"/>
            <a:chOff x="-29066" y="-95465"/>
            <a:chExt cx="2635475" cy="1476613"/>
          </a:xfrm>
          <a:solidFill>
            <a:schemeClr val="accent2"/>
          </a:solidFill>
          <a:scene3d>
            <a:camera prst="orthographicFront"/>
            <a:lightRig rig="flat" dir="t"/>
          </a:scene3d>
        </p:grpSpPr>
        <p:sp>
          <p:nvSpPr>
            <p:cNvPr id="46" name="Прямоугольник 45"/>
            <p:cNvSpPr/>
            <p:nvPr/>
          </p:nvSpPr>
          <p:spPr>
            <a:xfrm>
              <a:off x="0" y="250231"/>
              <a:ext cx="2461022" cy="866345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sp>
        <p:sp>
          <p:nvSpPr>
            <p:cNvPr id="47" name="Прямоугольник 46"/>
            <p:cNvSpPr/>
            <p:nvPr/>
          </p:nvSpPr>
          <p:spPr>
            <a:xfrm>
              <a:off x="-29066" y="-95465"/>
              <a:ext cx="2635475" cy="1476613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300" b="1" dirty="0" smtClean="0">
                  <a:solidFill>
                    <a:schemeClr val="tx1"/>
                  </a:solidFill>
                </a:rPr>
                <a:t>Приказы уполномоченных  органов исполнительной власти  об утверждении форм БСО : Минфин России (залоговый билет, страховая квитанция формы А-7), Минтранс России (перевозочный документ), Минкультуры России (билет) </a:t>
              </a:r>
            </a:p>
            <a:p>
              <a:pPr lvl="0"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300" b="1" dirty="0" smtClean="0">
                  <a:solidFill>
                    <a:schemeClr val="bg1"/>
                  </a:solidFill>
                </a:rPr>
                <a:t>Сохранение возможности выдачи типографских БСО для внутреннего (отраслевого) учета, однако такая выдача не освобождает от применения ККТ </a:t>
              </a:r>
              <a:endParaRPr lang="ru-RU" sz="13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" name="Прямая соединительная линия 2"/>
          <p:cNvCxnSpPr/>
          <p:nvPr/>
        </p:nvCxnSpPr>
        <p:spPr>
          <a:xfrm>
            <a:off x="842443" y="1685531"/>
            <a:ext cx="0" cy="26413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42443" y="4319586"/>
            <a:ext cx="42846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842443" y="3300411"/>
            <a:ext cx="44156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829343" y="2362493"/>
            <a:ext cx="44156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89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9"/>
          <p:cNvSpPr>
            <a:spLocks noGrp="1"/>
          </p:cNvSpPr>
          <p:nvPr>
            <p:ph type="title"/>
          </p:nvPr>
        </p:nvSpPr>
        <p:spPr>
          <a:xfrm>
            <a:off x="276225" y="297130"/>
            <a:ext cx="8610600" cy="8296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r>
              <a:rPr lang="ru-RU" sz="2800" dirty="0" smtClean="0"/>
              <a:t>Новые «кассовые» БСО при оказании услуг. </a:t>
            </a:r>
            <a:r>
              <a:rPr lang="ru-RU" sz="2800" dirty="0" smtClean="0">
                <a:solidFill>
                  <a:schemeClr val="tx1"/>
                </a:solidFill>
              </a:rPr>
              <a:t>ЧАСТЬ 2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000" dirty="0" smtClean="0"/>
              <a:t>Правила формирования БСО с 01.07.2019</a:t>
            </a:r>
            <a:endParaRPr lang="ru-RU" sz="2000" dirty="0"/>
          </a:p>
        </p:txBody>
      </p:sp>
      <p:sp>
        <p:nvSpPr>
          <p:cNvPr id="16387" name="Номер слайда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1EAF574E-2402-4566-869C-8A4FF0B406F8}" type="slidenum">
              <a:rPr lang="ru-RU">
                <a:solidFill>
                  <a:prstClr val="white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489605" y="1427961"/>
            <a:ext cx="4691995" cy="637873"/>
            <a:chOff x="0" y="250230"/>
            <a:chExt cx="2461022" cy="1476613"/>
          </a:xfrm>
          <a:solidFill>
            <a:schemeClr val="bg1">
              <a:lumMod val="8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38" name="Прямоугольник 37"/>
            <p:cNvSpPr/>
            <p:nvPr/>
          </p:nvSpPr>
          <p:spPr>
            <a:xfrm>
              <a:off x="0" y="250231"/>
              <a:ext cx="2461022" cy="866345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sp>
        <p:sp>
          <p:nvSpPr>
            <p:cNvPr id="39" name="Прямоугольник 38"/>
            <p:cNvSpPr/>
            <p:nvPr/>
          </p:nvSpPr>
          <p:spPr>
            <a:xfrm>
              <a:off x="0" y="250230"/>
              <a:ext cx="2461022" cy="1476613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1 вариант: </a:t>
              </a:r>
              <a:r>
                <a:rPr lang="ru-RU" sz="1400" b="1" dirty="0" smtClean="0">
                  <a:solidFill>
                    <a:schemeClr val="tx1"/>
                  </a:solidFill>
                  <a:latin typeface="+mj-lt"/>
                  <a:ea typeface="+mj-ea"/>
                  <a:cs typeface="+mj-cs"/>
                </a:rPr>
                <a:t>выдача «кассового» БСО в виде единого документа включая признаки «отраслевые» признаки и реквизиты </a:t>
              </a:r>
              <a:endParaRPr lang="ru-RU" sz="1400" b="1" dirty="0">
                <a:solidFill>
                  <a:schemeClr val="tx1"/>
                </a:solidFill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489605" y="3952426"/>
            <a:ext cx="4691996" cy="409914"/>
            <a:chOff x="0" y="250231"/>
            <a:chExt cx="2461022" cy="1476613"/>
          </a:xfrm>
          <a:solidFill>
            <a:schemeClr val="bg1">
              <a:lumMod val="8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30" name="Прямоугольник 29"/>
            <p:cNvSpPr/>
            <p:nvPr/>
          </p:nvSpPr>
          <p:spPr>
            <a:xfrm>
              <a:off x="0" y="250231"/>
              <a:ext cx="2461022" cy="866345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sp>
        <p:sp>
          <p:nvSpPr>
            <p:cNvPr id="31" name="Прямоугольник 30"/>
            <p:cNvSpPr/>
            <p:nvPr/>
          </p:nvSpPr>
          <p:spPr>
            <a:xfrm>
              <a:off x="0" y="250231"/>
              <a:ext cx="2461022" cy="1476613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3 вариант: </a:t>
              </a:r>
              <a:r>
                <a:rPr lang="ru-RU" sz="1400" b="1" dirty="0" smtClean="0">
                  <a:solidFill>
                    <a:schemeClr val="tx1"/>
                  </a:solidFill>
                  <a:latin typeface="+mj-lt"/>
                  <a:ea typeface="+mj-ea"/>
                  <a:cs typeface="+mj-cs"/>
                </a:rPr>
                <a:t>выдача типографского («старого») БСО с </a:t>
              </a:r>
              <a:r>
                <a:rPr lang="en-US" sz="1400" b="1" dirty="0" smtClean="0">
                  <a:solidFill>
                    <a:schemeClr val="tx1"/>
                  </a:solidFill>
                  <a:latin typeface="+mj-lt"/>
                  <a:ea typeface="+mj-ea"/>
                  <a:cs typeface="+mj-cs"/>
                </a:rPr>
                <a:t>QR</a:t>
              </a:r>
              <a:r>
                <a:rPr lang="ru-RU" sz="1400" b="1" dirty="0" smtClean="0">
                  <a:solidFill>
                    <a:schemeClr val="tx1"/>
                  </a:solidFill>
                  <a:latin typeface="+mj-lt"/>
                  <a:ea typeface="+mj-ea"/>
                  <a:cs typeface="+mj-cs"/>
                </a:rPr>
                <a:t>-кодом кассового чека </a:t>
              </a:r>
              <a:endParaRPr lang="ru-RU" sz="1400" b="1" dirty="0">
                <a:solidFill>
                  <a:schemeClr val="tx1"/>
                </a:solidFill>
                <a:latin typeface="+mj-lt"/>
                <a:ea typeface="+mj-ea"/>
                <a:cs typeface="+mj-cs"/>
              </a:endParaRPr>
            </a:p>
          </p:txBody>
        </p:sp>
      </p:grpSp>
      <p:pic>
        <p:nvPicPr>
          <p:cNvPr id="1026" name="Picture 2" descr="C:\Users\7000-00-818\Desktop\05.02.20 инст главбух\чек\Elektronnyj-chek-e151450099132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431" y="1091606"/>
            <a:ext cx="1234744" cy="137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226466" y="1104648"/>
            <a:ext cx="828674" cy="363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</a:rPr>
              <a:t>БСО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5934075" y="1559892"/>
            <a:ext cx="771525" cy="32605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2487938" y="3050181"/>
            <a:ext cx="771525" cy="32605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489605" y="2265121"/>
            <a:ext cx="4691995" cy="40991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/>
            </a:solidFill>
          </a:ln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вариант: </a:t>
            </a:r>
            <a:r>
              <a:rPr lang="ru-RU" sz="1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выдача типографского («старого») БСО вместе с кассовым чеком   </a:t>
            </a:r>
            <a:endParaRPr lang="ru-RU" sz="1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9" name="Picture 5" descr="C:\Users\7000-00-818\Desktop\05.02.20 инст главбух\чек\blank-strogoj-otchetnosti-dlja-i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417" y="2748695"/>
            <a:ext cx="1313117" cy="92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7000-00-818\Desktop\05.02.20 инст главбух\чек\exampl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170" y="2065834"/>
            <a:ext cx="882723" cy="168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люс 4"/>
          <p:cNvSpPr/>
          <p:nvPr/>
        </p:nvSpPr>
        <p:spPr>
          <a:xfrm>
            <a:off x="4724400" y="3010840"/>
            <a:ext cx="457200" cy="404740"/>
          </a:xfrm>
          <a:prstGeom prst="mathPlus">
            <a:avLst/>
          </a:prstGeom>
          <a:solidFill>
            <a:srgbClr val="00A4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</a:t>
            </a:r>
            <a:endParaRPr lang="ru-RU" dirty="0"/>
          </a:p>
        </p:txBody>
      </p:sp>
      <p:pic>
        <p:nvPicPr>
          <p:cNvPr id="49" name="Picture 5" descr="C:\Users\7000-00-818\Desktop\05.02.20 инст главбух\чек\blank-strogoj-otchetnosti-dlja-i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629" y="3608160"/>
            <a:ext cx="1777545" cy="125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Стрелка вправо 49"/>
          <p:cNvSpPr/>
          <p:nvPr/>
        </p:nvSpPr>
        <p:spPr>
          <a:xfrm>
            <a:off x="5548312" y="4029898"/>
            <a:ext cx="771525" cy="32605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 descr="C:\Users\7000-00-818\Desktop\05.02.20 инст главбух\чек\CHek-e1514500915253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413" y="4372793"/>
            <a:ext cx="302870" cy="317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7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519379" y="1192378"/>
            <a:ext cx="2033626" cy="2267712"/>
            <a:chOff x="0" y="250230"/>
            <a:chExt cx="2461022" cy="1476613"/>
          </a:xfrm>
          <a:solidFill>
            <a:schemeClr val="accent1"/>
          </a:solidFill>
          <a:scene3d>
            <a:camera prst="orthographicFront"/>
            <a:lightRig rig="flat" dir="t"/>
          </a:scene3d>
        </p:grpSpPr>
        <p:sp>
          <p:nvSpPr>
            <p:cNvPr id="6" name="Прямоугольник 5"/>
            <p:cNvSpPr/>
            <p:nvPr/>
          </p:nvSpPr>
          <p:spPr>
            <a:xfrm>
              <a:off x="0" y="250231"/>
              <a:ext cx="2461022" cy="866345"/>
            </a:xfrm>
            <a:prstGeom prst="rect">
              <a:avLst/>
            </a:prstGeom>
            <a:grpFill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250230"/>
              <a:ext cx="2461022" cy="1476613"/>
            </a:xfrm>
            <a:prstGeom prst="rect">
              <a:avLst/>
            </a:prstGeom>
            <a:grpFill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lvl="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Освобождение сельских учреждений культуры от применения ККТ</a:t>
              </a:r>
              <a:endParaRPr lang="ru-RU" sz="1500" b="1" dirty="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16386" name="Заголовок 9"/>
          <p:cNvSpPr>
            <a:spLocks noGrp="1"/>
          </p:cNvSpPr>
          <p:nvPr>
            <p:ph type="title"/>
          </p:nvPr>
        </p:nvSpPr>
        <p:spPr>
          <a:xfrm>
            <a:off x="276225" y="430479"/>
            <a:ext cx="8610600" cy="55707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dirty="0" smtClean="0"/>
              <a:t>Основные </a:t>
            </a:r>
            <a:r>
              <a:rPr lang="ru-RU" sz="2800" dirty="0" err="1" smtClean="0"/>
              <a:t>новэллы</a:t>
            </a:r>
            <a:r>
              <a:rPr lang="ru-RU" sz="2800" dirty="0" smtClean="0"/>
              <a:t> в 2020 году</a:t>
            </a:r>
            <a:endParaRPr lang="ru-RU" sz="2600" dirty="0"/>
          </a:p>
        </p:txBody>
      </p:sp>
      <p:sp>
        <p:nvSpPr>
          <p:cNvPr id="16387" name="Номер слайда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1EAF574E-2402-4566-869C-8A4FF0B406F8}" type="slidenum">
              <a:rPr lang="ru-RU">
                <a:solidFill>
                  <a:prstClr val="white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5791177" y="1192378"/>
            <a:ext cx="1962935" cy="2267712"/>
            <a:chOff x="2718683" y="8821"/>
            <a:chExt cx="2687345" cy="1715433"/>
          </a:xfrm>
          <a:solidFill>
            <a:srgbClr val="00B050"/>
          </a:solidFill>
          <a:scene3d>
            <a:camera prst="orthographicFront"/>
            <a:lightRig rig="flat" dir="t"/>
          </a:scene3d>
        </p:grpSpPr>
        <p:sp>
          <p:nvSpPr>
            <p:cNvPr id="15" name="Прямоугольник 14"/>
            <p:cNvSpPr/>
            <p:nvPr/>
          </p:nvSpPr>
          <p:spPr>
            <a:xfrm>
              <a:off x="2718683" y="247641"/>
              <a:ext cx="2461017" cy="1476613"/>
            </a:xfrm>
            <a:prstGeom prst="rect">
              <a:avLst/>
            </a:prstGeom>
            <a:grpFill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2718691" y="8821"/>
              <a:ext cx="2687337" cy="1715433"/>
            </a:xfrm>
            <a:prstGeom prst="rect">
              <a:avLst/>
            </a:prstGeom>
            <a:grpFill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t" anchorCtr="0">
              <a:noAutofit/>
            </a:bodyPr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500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Обязательное наличие на </a:t>
              </a:r>
              <a:r>
                <a:rPr lang="ru-RU" sz="1500" b="1" dirty="0" err="1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вендинговых</a:t>
              </a:r>
              <a:r>
                <a:rPr lang="ru-RU" sz="1500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 автоматах дисплея для отражения </a:t>
              </a:r>
              <a:r>
                <a:rPr lang="en-US" sz="1500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QR</a:t>
              </a:r>
              <a:r>
                <a:rPr lang="ru-RU" sz="1500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-кода</a:t>
              </a:r>
              <a:endParaRPr lang="ru-RU" sz="1500" b="1" dirty="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3065070" y="1192377"/>
            <a:ext cx="2077516" cy="2267713"/>
            <a:chOff x="0" y="250230"/>
            <a:chExt cx="2461022" cy="1476613"/>
          </a:xfrm>
          <a:solidFill>
            <a:schemeClr val="accent2"/>
          </a:solidFill>
          <a:scene3d>
            <a:camera prst="orthographicFront"/>
            <a:lightRig rig="flat" dir="t"/>
          </a:scene3d>
        </p:grpSpPr>
        <p:sp>
          <p:nvSpPr>
            <p:cNvPr id="33" name="Прямоугольник 32"/>
            <p:cNvSpPr/>
            <p:nvPr/>
          </p:nvSpPr>
          <p:spPr>
            <a:xfrm>
              <a:off x="0" y="250231"/>
              <a:ext cx="2461022" cy="866345"/>
            </a:xfrm>
            <a:prstGeom prst="rect">
              <a:avLst/>
            </a:prstGeom>
            <a:grpFill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sp>
        <p:sp>
          <p:nvSpPr>
            <p:cNvPr id="34" name="Прямоугольник 33"/>
            <p:cNvSpPr/>
            <p:nvPr/>
          </p:nvSpPr>
          <p:spPr>
            <a:xfrm>
              <a:off x="0" y="250230"/>
              <a:ext cx="2461022" cy="1476613"/>
            </a:xfrm>
            <a:prstGeom prst="rect">
              <a:avLst/>
            </a:prstGeom>
            <a:grpFill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lvl="0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500" b="1" dirty="0" smtClean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Новые форматы фискальных документов</a:t>
              </a:r>
              <a:endParaRPr lang="ru-RU" sz="1500" b="1" dirty="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8" name="Скругленный прямоугольник 7"/>
          <p:cNvSpPr/>
          <p:nvPr/>
        </p:nvSpPr>
        <p:spPr>
          <a:xfrm>
            <a:off x="714376" y="2529648"/>
            <a:ext cx="2228850" cy="20935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chemeClr val="tx1"/>
                </a:solidFill>
              </a:rPr>
              <a:t>Муниципальные </a:t>
            </a:r>
            <a:r>
              <a:rPr lang="ru-RU" sz="900" dirty="0" smtClean="0">
                <a:solidFill>
                  <a:schemeClr val="tx1"/>
                </a:solidFill>
              </a:rPr>
              <a:t>учреждения культуры (дома и дворцы культуры, клубы, музеи и т.д. (за </a:t>
            </a:r>
            <a:r>
              <a:rPr lang="ru-RU" sz="900" dirty="0">
                <a:solidFill>
                  <a:schemeClr val="tx1"/>
                </a:solidFill>
              </a:rPr>
              <a:t>исключением указанных муниципальных учреждений культуры, располагающихся в городах, районных центрах </a:t>
            </a:r>
            <a:r>
              <a:rPr lang="ru-RU" sz="900" dirty="0" smtClean="0">
                <a:solidFill>
                  <a:schemeClr val="tx1"/>
                </a:solidFill>
              </a:rPr>
              <a:t>вправе </a:t>
            </a:r>
            <a:r>
              <a:rPr lang="ru-RU" sz="900" dirty="0">
                <a:solidFill>
                  <a:schemeClr val="tx1"/>
                </a:solidFill>
              </a:rPr>
              <a:t>не применять </a:t>
            </a:r>
            <a:r>
              <a:rPr lang="ru-RU" sz="900" dirty="0" smtClean="0">
                <a:solidFill>
                  <a:schemeClr val="tx1"/>
                </a:solidFill>
              </a:rPr>
              <a:t>ККТ при </a:t>
            </a:r>
            <a:r>
              <a:rPr lang="ru-RU" sz="900" dirty="0">
                <a:solidFill>
                  <a:schemeClr val="tx1"/>
                </a:solidFill>
              </a:rPr>
              <a:t>осуществлении расчетов за оказанные ими услуги населению в области культуры, перечень которых утверждается Правительством </a:t>
            </a:r>
            <a:r>
              <a:rPr lang="ru-RU" sz="900" dirty="0" smtClean="0">
                <a:solidFill>
                  <a:schemeClr val="tx1"/>
                </a:solidFill>
              </a:rPr>
              <a:t>РФ.</a:t>
            </a:r>
          </a:p>
          <a:p>
            <a:endParaRPr lang="ru-RU" sz="900" dirty="0" smtClean="0">
              <a:solidFill>
                <a:schemeClr val="tx1"/>
              </a:solidFill>
            </a:endParaRPr>
          </a:p>
          <a:p>
            <a:r>
              <a:rPr lang="ru-RU" sz="900" b="1" dirty="0" smtClean="0">
                <a:solidFill>
                  <a:schemeClr val="tx1"/>
                </a:solidFill>
              </a:rPr>
              <a:t>Федеральный закон  от 27.12.2019 № 510-ФЗ</a:t>
            </a:r>
            <a:endParaRPr lang="ru-RU" sz="9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295650" y="2525648"/>
            <a:ext cx="2276475" cy="2097557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900" smtClean="0">
              <a:solidFill>
                <a:schemeClr val="tx1"/>
              </a:solidFill>
            </a:endParaRPr>
          </a:p>
          <a:p>
            <a:r>
              <a:rPr lang="ru-RU" sz="900" smtClean="0">
                <a:solidFill>
                  <a:schemeClr val="tx1"/>
                </a:solidFill>
              </a:rPr>
              <a:t>Изменение </a:t>
            </a:r>
            <a:r>
              <a:rPr lang="ru-RU" sz="900" dirty="0" smtClean="0">
                <a:solidFill>
                  <a:schemeClr val="tx1"/>
                </a:solidFill>
              </a:rPr>
              <a:t>обязательной части реквизитов, содержащихся в кассовом чеке</a:t>
            </a:r>
            <a:r>
              <a:rPr lang="en-US" sz="900" dirty="0" smtClean="0">
                <a:solidFill>
                  <a:schemeClr val="tx1"/>
                </a:solidFill>
              </a:rPr>
              <a:t> (</a:t>
            </a:r>
            <a:r>
              <a:rPr lang="ru-RU" sz="900" dirty="0" smtClean="0">
                <a:solidFill>
                  <a:schemeClr val="tx1"/>
                </a:solidFill>
              </a:rPr>
              <a:t>сумма НДС, адрес сайта ФНС, телефон оператора по переводу, оператора по приему платежей, платежного агента и т.п.).</a:t>
            </a:r>
          </a:p>
          <a:p>
            <a:endParaRPr lang="ru-RU" sz="900" dirty="0">
              <a:solidFill>
                <a:schemeClr val="tx1"/>
              </a:solidFill>
            </a:endParaRPr>
          </a:p>
          <a:p>
            <a:r>
              <a:rPr lang="ru-RU" sz="900" dirty="0" smtClean="0">
                <a:solidFill>
                  <a:schemeClr val="tx1"/>
                </a:solidFill>
              </a:rPr>
              <a:t>Регламентированы правила указания реквизита «код товара».</a:t>
            </a:r>
          </a:p>
          <a:p>
            <a:endParaRPr lang="ru-RU" sz="900" dirty="0">
              <a:solidFill>
                <a:schemeClr val="tx1"/>
              </a:solidFill>
            </a:endParaRPr>
          </a:p>
          <a:p>
            <a:r>
              <a:rPr lang="ru-RU" sz="900" b="1" dirty="0">
                <a:solidFill>
                  <a:schemeClr val="tx1"/>
                </a:solidFill>
              </a:rPr>
              <a:t>Приказ ФНС России от 29.08.2019 </a:t>
            </a:r>
            <a:r>
              <a:rPr lang="ru-RU" sz="9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900" b="1" dirty="0" smtClean="0">
                <a:solidFill>
                  <a:schemeClr val="tx1"/>
                </a:solidFill>
              </a:rPr>
              <a:t>№ </a:t>
            </a:r>
            <a:r>
              <a:rPr lang="ru-RU" sz="900" b="1" dirty="0">
                <a:solidFill>
                  <a:schemeClr val="tx1"/>
                </a:solidFill>
              </a:rPr>
              <a:t>ММВ-7-20/434</a:t>
            </a:r>
            <a:r>
              <a:rPr lang="ru-RU" sz="900" b="1" dirty="0" smtClean="0">
                <a:solidFill>
                  <a:schemeClr val="tx1"/>
                </a:solidFill>
              </a:rPr>
              <a:t>@</a:t>
            </a:r>
          </a:p>
          <a:p>
            <a:endParaRPr lang="ru-RU" sz="900" b="1" dirty="0">
              <a:solidFill>
                <a:schemeClr val="tx1"/>
              </a:solidFill>
            </a:endParaRPr>
          </a:p>
          <a:p>
            <a:r>
              <a:rPr lang="ru-RU" sz="900" b="1" dirty="0" smtClean="0">
                <a:solidFill>
                  <a:schemeClr val="tx1"/>
                </a:solidFill>
              </a:rPr>
              <a:t>Вступает в силу с 01.03.2020</a:t>
            </a:r>
            <a:endParaRPr lang="ru-RU" sz="900" b="1" dirty="0">
              <a:solidFill>
                <a:schemeClr val="tx1"/>
              </a:solidFill>
            </a:endParaRPr>
          </a:p>
          <a:p>
            <a:endParaRPr lang="ru-RU" sz="900" b="1" dirty="0" smtClean="0">
              <a:solidFill>
                <a:schemeClr val="tx1"/>
              </a:solidFill>
            </a:endParaRPr>
          </a:p>
          <a:p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962632" y="2525647"/>
            <a:ext cx="2190751" cy="2097557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 smtClean="0">
                <a:solidFill>
                  <a:schemeClr val="tx1"/>
                </a:solidFill>
              </a:rPr>
              <a:t>При осуществлении расчетов через </a:t>
            </a:r>
            <a:r>
              <a:rPr lang="ru-RU" sz="900" dirty="0" err="1" smtClean="0">
                <a:solidFill>
                  <a:schemeClr val="tx1"/>
                </a:solidFill>
              </a:rPr>
              <a:t>вендинговые</a:t>
            </a:r>
            <a:r>
              <a:rPr lang="ru-RU" sz="900" dirty="0" smtClean="0">
                <a:solidFill>
                  <a:schemeClr val="tx1"/>
                </a:solidFill>
              </a:rPr>
              <a:t> автоматы пользователи вправе не печатать и не направлять кассовый чек покупателю при условии отображения </a:t>
            </a:r>
            <a:r>
              <a:rPr lang="en-US" sz="900" dirty="0" smtClean="0">
                <a:solidFill>
                  <a:schemeClr val="tx1"/>
                </a:solidFill>
              </a:rPr>
              <a:t>QR</a:t>
            </a:r>
            <a:r>
              <a:rPr lang="ru-RU" sz="900" dirty="0" smtClean="0">
                <a:solidFill>
                  <a:schemeClr val="tx1"/>
                </a:solidFill>
              </a:rPr>
              <a:t>-кода такого чека на дисплее автоматического устройства для расчетов. </a:t>
            </a:r>
          </a:p>
          <a:p>
            <a:endParaRPr lang="ru-RU" sz="900" b="1" dirty="0">
              <a:solidFill>
                <a:schemeClr val="tx1"/>
              </a:solidFill>
            </a:endParaRPr>
          </a:p>
          <a:p>
            <a:r>
              <a:rPr lang="ru-RU" sz="900" b="1" dirty="0">
                <a:solidFill>
                  <a:schemeClr val="tx1"/>
                </a:solidFill>
              </a:rPr>
              <a:t>Федеральный закон от 03.07.2018 N </a:t>
            </a:r>
            <a:r>
              <a:rPr lang="ru-RU" sz="900" b="1" dirty="0" smtClean="0">
                <a:solidFill>
                  <a:schemeClr val="tx1"/>
                </a:solidFill>
              </a:rPr>
              <a:t>192-ФЗ</a:t>
            </a:r>
          </a:p>
          <a:p>
            <a:endParaRPr lang="ru-RU" sz="900" b="1" dirty="0">
              <a:solidFill>
                <a:schemeClr val="tx1"/>
              </a:solidFill>
            </a:endParaRPr>
          </a:p>
          <a:p>
            <a:r>
              <a:rPr lang="ru-RU" sz="900" b="1" dirty="0" smtClean="0">
                <a:solidFill>
                  <a:schemeClr val="tx1"/>
                </a:solidFill>
              </a:rPr>
              <a:t>Отсрочка истекает </a:t>
            </a:r>
            <a:r>
              <a:rPr lang="ru-RU" sz="900" b="1" dirty="0">
                <a:solidFill>
                  <a:schemeClr val="tx1"/>
                </a:solidFill>
              </a:rPr>
              <a:t>с </a:t>
            </a:r>
            <a:r>
              <a:rPr lang="ru-RU" sz="900" b="1" dirty="0" smtClean="0">
                <a:solidFill>
                  <a:schemeClr val="tx1"/>
                </a:solidFill>
              </a:rPr>
              <a:t>01.02.2020</a:t>
            </a:r>
            <a:endParaRPr lang="ru-RU" sz="900" b="1" dirty="0">
              <a:solidFill>
                <a:schemeClr val="tx1"/>
              </a:solidFill>
            </a:endParaRPr>
          </a:p>
          <a:p>
            <a:endParaRPr lang="ru-RU" sz="900" b="1" dirty="0">
              <a:solidFill>
                <a:schemeClr val="tx1"/>
              </a:solidFill>
            </a:endParaRPr>
          </a:p>
          <a:p>
            <a:endParaRPr lang="ru-RU" sz="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57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9"/>
          <p:cNvSpPr>
            <a:spLocks noGrp="1"/>
          </p:cNvSpPr>
          <p:nvPr>
            <p:ph type="title"/>
          </p:nvPr>
        </p:nvSpPr>
        <p:spPr>
          <a:xfrm>
            <a:off x="395536" y="394284"/>
            <a:ext cx="7920880" cy="472491"/>
          </a:xfrm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ru-RU" sz="2800" dirty="0" smtClean="0"/>
              <a:t>Особенности применения ККТ в сфере ЖКХ</a:t>
            </a:r>
            <a:endParaRPr lang="ru-RU" sz="2800" dirty="0"/>
          </a:p>
        </p:txBody>
      </p:sp>
      <p:sp>
        <p:nvSpPr>
          <p:cNvPr id="16387" name="Номер слайда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6120" fontAlgn="base">
              <a:spcBef>
                <a:spcPct val="0"/>
              </a:spcBef>
              <a:spcAft>
                <a:spcPct val="0"/>
              </a:spcAft>
              <a:defRPr/>
            </a:pPr>
            <a:fld id="{1EAF574E-2402-4566-869C-8A4FF0B406F8}" type="slidenum">
              <a:rPr lang="ru-RU">
                <a:solidFill>
                  <a:prstClr val="white"/>
                </a:solidFill>
              </a:rPr>
              <a:pPr defTabSz="816120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63137" y="1119895"/>
            <a:ext cx="5541796" cy="78483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+mn-lt"/>
              </a:rPr>
              <a:t>ТСН (включая ТСЖ), СНТ, ОНТ, ЖК, ЖСК и иные специализированные потребительские кооперативы при безналичных расчетах  без предъявления ЭСП </a:t>
            </a:r>
            <a:r>
              <a:rPr lang="ru-RU" sz="1400" b="1" dirty="0" smtClean="0">
                <a:solidFill>
                  <a:schemeClr val="tx1"/>
                </a:solidFill>
              </a:rPr>
              <a:t>(п. 13 ст.</a:t>
            </a:r>
            <a:r>
              <a:rPr lang="en-US" sz="1400" b="1" dirty="0" smtClean="0">
                <a:solidFill>
                  <a:schemeClr val="tx1"/>
                </a:solidFill>
              </a:rPr>
              <a:t>2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№</a:t>
            </a:r>
            <a:r>
              <a:rPr lang="ru-RU" sz="1400" b="1" dirty="0" smtClean="0">
                <a:solidFill>
                  <a:schemeClr val="tx1"/>
                </a:solidFill>
              </a:rPr>
              <a:t>54-ФЗ)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85491" y="3164936"/>
            <a:ext cx="4186352" cy="650048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Применение кассы УК и РСО в течение 5 рабочих дней после поступления денег на расчетный счет</a:t>
            </a:r>
            <a:endParaRPr lang="ru-RU" sz="18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92979" y="3877444"/>
            <a:ext cx="4178867" cy="94754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Направление чека только по письменному запросу клиента в течение 5 рабочих дней. При условии, что запрос направлен в течении 3 месяцев со дня формирования чека</a:t>
            </a:r>
            <a:endParaRPr lang="ru-RU" sz="1800" b="1" dirty="0"/>
          </a:p>
        </p:txBody>
      </p:sp>
      <p:sp>
        <p:nvSpPr>
          <p:cNvPr id="20" name="Нашивка 19"/>
          <p:cNvSpPr/>
          <p:nvPr/>
        </p:nvSpPr>
        <p:spPr>
          <a:xfrm rot="5400000">
            <a:off x="493050" y="3885315"/>
            <a:ext cx="489577" cy="495302"/>
          </a:xfrm>
          <a:prstGeom prst="chevron">
            <a:avLst>
              <a:gd name="adj" fmla="val 14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 rot="5400000">
            <a:off x="378712" y="3276415"/>
            <a:ext cx="718254" cy="495302"/>
          </a:xfrm>
          <a:prstGeom prst="chevron">
            <a:avLst>
              <a:gd name="adj" fmla="val 14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7000-00-818\Desktop\05.02.20 инст главбух\чек\ТЭЦ-11_Mosener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70" y="1131487"/>
            <a:ext cx="2574453" cy="177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6234035" y="2890470"/>
            <a:ext cx="2097978" cy="78483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+mn-lt"/>
              </a:rPr>
              <a:t>Прием платы за жилое помещение и коммунальные услуги</a:t>
            </a:r>
            <a:endParaRPr lang="ru-RU" sz="15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463137" y="2177953"/>
            <a:ext cx="2465222" cy="738664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Прием платы за услуги в рамках уставной деятельности своим членам</a:t>
            </a:r>
            <a:endParaRPr lang="ru-RU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161581" y="1904725"/>
            <a:ext cx="351129" cy="98574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5928359" y="1904725"/>
            <a:ext cx="1233222" cy="6707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Знак запрета 16"/>
          <p:cNvSpPr/>
          <p:nvPr/>
        </p:nvSpPr>
        <p:spPr>
          <a:xfrm>
            <a:off x="5603442" y="3716617"/>
            <a:ext cx="2118493" cy="1108371"/>
          </a:xfrm>
          <a:prstGeom prst="noSmoking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Взносы на капитальный ремонт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02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6103</TotalTime>
  <Words>1532</Words>
  <Application>Microsoft Office PowerPoint</Application>
  <PresentationFormat>Экран (16:9)</PresentationFormat>
  <Paragraphs>268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Актуальные вопросы контроля за соблюдением законодательства РФ о применении контрольно-кассовой техники. Итоги перехода и новшества.  </vt:lpstr>
      <vt:lpstr>Переходные положения закона</vt:lpstr>
      <vt:lpstr>«Четвертая волна» перехода на онлайн-кассы»</vt:lpstr>
      <vt:lpstr> Новый порядок в цифрах </vt:lpstr>
      <vt:lpstr>Зарегистрировано по новому порядку применения ККТ</vt:lpstr>
      <vt:lpstr>Новые «кассовые» БСО при оказании услуг. ЧАСТЬ 1 Окончание срока действия с 01.07.2019</vt:lpstr>
      <vt:lpstr>Новые «кассовые» БСО при оказании услуг. ЧАСТЬ 2 Правила формирования БСО с 01.07.2019</vt:lpstr>
      <vt:lpstr>Основные новэллы в 2020 году</vt:lpstr>
      <vt:lpstr>Особенности применения ККТ в сфере ЖКХ</vt:lpstr>
      <vt:lpstr>Особенности применения ККТ в сфере  пассажирских перевозок. Часть 1.</vt:lpstr>
      <vt:lpstr>Особенности применения ККТ в сфере  пассажирских перевозок. Часть 2.</vt:lpstr>
      <vt:lpstr>Особенности применения ККТ в сфере  пассажирских перевозок. Часть 3.</vt:lpstr>
      <vt:lpstr>Особенности применения ККТ на рынках, ярмарках, выставочных комплексах. Часть 1.</vt:lpstr>
      <vt:lpstr> Административные штрафы за нарушения законодательства о применении ККТ</vt:lpstr>
      <vt:lpstr>Исправление ошибок и освобождение от ответственности</vt:lpstr>
      <vt:lpstr>Мораторий на штрафные санкции</vt:lpstr>
      <vt:lpstr>Особенности применения ККТ</vt:lpstr>
      <vt:lpstr>Благодарю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Креславский-Смирнов</dc:creator>
  <cp:lastModifiedBy>Семёнов Александр Иванович</cp:lastModifiedBy>
  <cp:revision>448</cp:revision>
  <cp:lastPrinted>2018-10-02T10:03:00Z</cp:lastPrinted>
  <dcterms:created xsi:type="dcterms:W3CDTF">2013-02-06T12:46:19Z</dcterms:created>
  <dcterms:modified xsi:type="dcterms:W3CDTF">2020-02-27T04:21:37Z</dcterms:modified>
</cp:coreProperties>
</file>